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63" r:id="rId3"/>
    <p:sldId id="257" r:id="rId4"/>
    <p:sldId id="258" r:id="rId5"/>
    <p:sldId id="259" r:id="rId6"/>
    <p:sldId id="260" r:id="rId7"/>
    <p:sldId id="262" r:id="rId8"/>
    <p:sldId id="261"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12.11.2017</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12.11.2017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12.11.2017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12.11.2017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12.11.2017</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12.11.2017</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12.11.2017</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 y="1431924"/>
            <a:ext cx="7881870" cy="3912807"/>
          </a:xfrm>
        </p:spPr>
        <p:txBody>
          <a:bodyPr>
            <a:normAutofit fontScale="90000"/>
          </a:bodyPr>
          <a:lstStyle/>
          <a:p>
            <a:pPr algn="ctr"/>
            <a:r>
              <a:rPr lang="sr-Cyrl-RS" dirty="0" smtClean="0"/>
              <a:t>     </a:t>
            </a:r>
            <a:r>
              <a:rPr lang="sr-Cyrl-RS" altLang="en-US" sz="4800" b="1" dirty="0">
                <a:solidFill>
                  <a:srgbClr val="FF3300"/>
                </a:solidFill>
              </a:rPr>
              <a:t>ГРЕШКЕ У ЛЕЧЕЊУ И КРИВИЧНА ОДГОВОРНОСТ СТОМАТОЛОГА</a:t>
            </a:r>
            <a:r>
              <a:rPr lang="sr-Latn-RS" altLang="en-US" sz="4800" b="1" dirty="0">
                <a:solidFill>
                  <a:srgbClr val="FF3300"/>
                </a:solidFill>
              </a:rPr>
              <a:t/>
            </a:r>
            <a:br>
              <a:rPr lang="sr-Latn-RS" altLang="en-US" sz="4800" b="1" dirty="0">
                <a:solidFill>
                  <a:srgbClr val="FF3300"/>
                </a:solidFill>
              </a:rPr>
            </a:br>
            <a:r>
              <a:rPr lang="sr-Latn-RS" altLang="en-US" sz="4800" b="1" dirty="0">
                <a:solidFill>
                  <a:srgbClr val="FF3300"/>
                </a:solidFill>
              </a:rPr>
              <a:t/>
            </a:r>
            <a:br>
              <a:rPr lang="sr-Latn-RS" altLang="en-US" sz="4800" b="1" dirty="0">
                <a:solidFill>
                  <a:srgbClr val="FF3300"/>
                </a:solidFill>
              </a:rPr>
            </a:br>
            <a:r>
              <a:rPr lang="en-US" altLang="en-US" dirty="0">
                <a:solidFill>
                  <a:schemeClr val="tx2"/>
                </a:solidFill>
              </a:rPr>
              <a:t>Dental mistreatment and dentist’s</a:t>
            </a:r>
            <a:br>
              <a:rPr lang="en-US" altLang="en-US" dirty="0">
                <a:solidFill>
                  <a:schemeClr val="tx2"/>
                </a:solidFill>
              </a:rPr>
            </a:br>
            <a:r>
              <a:rPr lang="en-US" altLang="en-US" dirty="0">
                <a:solidFill>
                  <a:schemeClr val="tx2"/>
                </a:solidFill>
              </a:rPr>
              <a:t>criminal </a:t>
            </a:r>
            <a:r>
              <a:rPr lang="en-US" altLang="en-US" dirty="0" err="1">
                <a:solidFill>
                  <a:schemeClr val="tx2"/>
                </a:solidFill>
              </a:rPr>
              <a:t>reponsibility</a:t>
            </a:r>
            <a:r>
              <a:rPr lang="en-US" altLang="en-US" dirty="0">
                <a:solidFill>
                  <a:srgbClr val="FF3300"/>
                </a:solidFill>
              </a:rPr>
              <a:t/>
            </a:r>
            <a:br>
              <a:rPr lang="en-US" altLang="en-US" dirty="0">
                <a:solidFill>
                  <a:srgbClr val="FF3300"/>
                </a:solidFill>
              </a:rPr>
            </a:br>
            <a:endParaRPr lang="en-US" dirty="0"/>
          </a:p>
        </p:txBody>
      </p:sp>
      <p:pic>
        <p:nvPicPr>
          <p:cNvPr id="5" name="Picture 4" descr="SUDSKA-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4900" y="1431924"/>
            <a:ext cx="3928057" cy="3668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4463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Извори здравственог права</a:t>
            </a:r>
            <a:endParaRPr lang="en-US" sz="3600" dirty="0"/>
          </a:p>
        </p:txBody>
      </p:sp>
      <p:sp>
        <p:nvSpPr>
          <p:cNvPr id="3" name="Content Placeholder 2"/>
          <p:cNvSpPr>
            <a:spLocks noGrp="1"/>
          </p:cNvSpPr>
          <p:nvPr>
            <p:ph idx="1"/>
          </p:nvPr>
        </p:nvSpPr>
        <p:spPr/>
        <p:txBody>
          <a:bodyPr>
            <a:normAutofit/>
          </a:bodyPr>
          <a:lstStyle/>
          <a:p>
            <a:r>
              <a:rPr lang="sr-Cyrl-RS" sz="2800" dirty="0" smtClean="0"/>
              <a:t>Извори здравственог права могу се поделити на </a:t>
            </a:r>
            <a:r>
              <a:rPr lang="sr-Cyrl-RS" sz="2800" b="1" dirty="0" smtClean="0">
                <a:solidFill>
                  <a:srgbClr val="FF0000"/>
                </a:solidFill>
              </a:rPr>
              <a:t>националне и међународне</a:t>
            </a:r>
            <a:r>
              <a:rPr lang="sr-Cyrl-RS" sz="2800" dirty="0" smtClean="0"/>
              <a:t>.</a:t>
            </a:r>
          </a:p>
          <a:p>
            <a:r>
              <a:rPr lang="sr-Cyrl-RS" sz="2800" dirty="0" smtClean="0"/>
              <a:t>Национални се деле на</a:t>
            </a:r>
            <a:r>
              <a:rPr lang="sr-Latn-RS" sz="2800" dirty="0" smtClean="0"/>
              <a:t>:</a:t>
            </a:r>
            <a:r>
              <a:rPr lang="sr-Cyrl-RS" sz="2800" dirty="0" smtClean="0"/>
              <a:t> </a:t>
            </a:r>
          </a:p>
          <a:p>
            <a:r>
              <a:rPr lang="sr-Cyrl-RS" sz="2800" b="1" dirty="0" smtClean="0">
                <a:solidFill>
                  <a:srgbClr val="FF0000"/>
                </a:solidFill>
              </a:rPr>
              <a:t>опште</a:t>
            </a:r>
            <a:r>
              <a:rPr lang="sr-Latn-RS" sz="2800" dirty="0"/>
              <a:t>:</a:t>
            </a:r>
            <a:r>
              <a:rPr lang="sr-Cyrl-RS" sz="2800" dirty="0" smtClean="0"/>
              <a:t> грађанско, кривично, устав, радно, управно и</a:t>
            </a:r>
          </a:p>
          <a:p>
            <a:r>
              <a:rPr lang="sr-Cyrl-RS" sz="2800" b="1" dirty="0" err="1" smtClean="0">
                <a:solidFill>
                  <a:srgbClr val="FF0000"/>
                </a:solidFill>
              </a:rPr>
              <a:t>специфичн</a:t>
            </a:r>
            <a:r>
              <a:rPr lang="sr-Latn-RS" sz="2800" b="1" dirty="0" smtClean="0">
                <a:solidFill>
                  <a:srgbClr val="FF0000"/>
                </a:solidFill>
              </a:rPr>
              <a:t>e</a:t>
            </a:r>
            <a:r>
              <a:rPr lang="sr-Cyrl-RS" sz="2800" dirty="0" smtClean="0"/>
              <a:t>: Закон о здравственој заштити.</a:t>
            </a:r>
            <a:endParaRPr lang="en-US" sz="2800" dirty="0"/>
          </a:p>
        </p:txBody>
      </p:sp>
    </p:spTree>
    <p:extLst>
      <p:ext uri="{BB962C8B-B14F-4D97-AF65-F5344CB8AC3E}">
        <p14:creationId xmlns:p14="http://schemas.microsoft.com/office/powerpoint/2010/main" val="2982988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a:t>Извори </a:t>
            </a:r>
            <a:r>
              <a:rPr lang="sr-Cyrl-RS" sz="3600" dirty="0" smtClean="0"/>
              <a:t>међународног здравственог </a:t>
            </a:r>
            <a:r>
              <a:rPr lang="sr-Cyrl-RS" sz="3600" dirty="0"/>
              <a:t>права</a:t>
            </a:r>
            <a:endParaRPr lang="en-US" sz="3600" dirty="0"/>
          </a:p>
        </p:txBody>
      </p:sp>
      <p:pic>
        <p:nvPicPr>
          <p:cNvPr id="4" name="Content Placeholder 3"/>
          <p:cNvPicPr>
            <a:picLocks noGrp="1" noChangeAspect="1"/>
          </p:cNvPicPr>
          <p:nvPr>
            <p:ph idx="1"/>
          </p:nvPr>
        </p:nvPicPr>
        <p:blipFill>
          <a:blip r:embed="rId2"/>
          <a:stretch>
            <a:fillRect/>
          </a:stretch>
        </p:blipFill>
        <p:spPr>
          <a:xfrm>
            <a:off x="1069848" y="1867436"/>
            <a:ext cx="10340834" cy="4990563"/>
          </a:xfrm>
          <a:prstGeom prst="rect">
            <a:avLst/>
          </a:prstGeom>
        </p:spPr>
      </p:pic>
    </p:spTree>
    <p:extLst>
      <p:ext uri="{BB962C8B-B14F-4D97-AF65-F5344CB8AC3E}">
        <p14:creationId xmlns:p14="http://schemas.microsoft.com/office/powerpoint/2010/main" val="2184846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Људска права у медицини</a:t>
            </a:r>
            <a:endParaRPr lang="en-US" sz="3600" dirty="0"/>
          </a:p>
        </p:txBody>
      </p:sp>
      <p:sp>
        <p:nvSpPr>
          <p:cNvPr id="3" name="Content Placeholder 2"/>
          <p:cNvSpPr>
            <a:spLocks noGrp="1"/>
          </p:cNvSpPr>
          <p:nvPr>
            <p:ph idx="1"/>
          </p:nvPr>
        </p:nvSpPr>
        <p:spPr/>
        <p:txBody>
          <a:bodyPr>
            <a:normAutofit/>
          </a:bodyPr>
          <a:lstStyle/>
          <a:p>
            <a:r>
              <a:rPr lang="sr-Cyrl-RS" sz="2400" dirty="0"/>
              <a:t>Љ</a:t>
            </a:r>
            <a:r>
              <a:rPr lang="sr-Cyrl-RS" sz="2400" dirty="0" smtClean="0"/>
              <a:t>удска права вреде за све људе у свим ситуацијама. </a:t>
            </a:r>
          </a:p>
          <a:p>
            <a:r>
              <a:rPr lang="sr-Cyrl-RS" sz="2400" dirty="0" smtClean="0"/>
              <a:t>То су универзална права утемељена на природним правима.</a:t>
            </a:r>
          </a:p>
          <a:p>
            <a:r>
              <a:rPr lang="sr-Cyrl-RS" sz="2400" dirty="0" smtClean="0"/>
              <a:t>Ваља истакнути следећа права пацијената:</a:t>
            </a:r>
          </a:p>
          <a:p>
            <a:r>
              <a:rPr lang="sr-Cyrl-RS" sz="2400" dirty="0" smtClean="0">
                <a:solidFill>
                  <a:srgbClr val="FF0000"/>
                </a:solidFill>
              </a:rPr>
              <a:t>А) право на адекватан лекарски третман</a:t>
            </a:r>
          </a:p>
          <a:p>
            <a:r>
              <a:rPr lang="sr-Cyrl-RS" sz="2400" dirty="0" smtClean="0">
                <a:solidFill>
                  <a:srgbClr val="FF0000"/>
                </a:solidFill>
              </a:rPr>
              <a:t>Б) право на пристанак или одбијање захвата који се предлаже</a:t>
            </a:r>
          </a:p>
          <a:p>
            <a:r>
              <a:rPr lang="sr-Cyrl-RS" sz="2400" dirty="0" smtClean="0">
                <a:solidFill>
                  <a:srgbClr val="FF0000"/>
                </a:solidFill>
              </a:rPr>
              <a:t>Ц) право на одговарајућу информацију</a:t>
            </a:r>
          </a:p>
          <a:p>
            <a:r>
              <a:rPr lang="sr-Cyrl-RS" sz="2400" dirty="0" smtClean="0">
                <a:solidFill>
                  <a:srgbClr val="FF0000"/>
                </a:solidFill>
              </a:rPr>
              <a:t>Д) право на увид у медицинску документацију</a:t>
            </a:r>
          </a:p>
          <a:p>
            <a:r>
              <a:rPr lang="sr-Cyrl-RS" sz="2400" dirty="0" smtClean="0">
                <a:solidFill>
                  <a:srgbClr val="FF0000"/>
                </a:solidFill>
              </a:rPr>
              <a:t>Е) право на приватност </a:t>
            </a:r>
            <a:endParaRPr lang="en-US" sz="2400" dirty="0">
              <a:solidFill>
                <a:srgbClr val="FF0000"/>
              </a:solidFill>
            </a:endParaRPr>
          </a:p>
        </p:txBody>
      </p:sp>
    </p:spTree>
    <p:extLst>
      <p:ext uri="{BB962C8B-B14F-4D97-AF65-F5344CB8AC3E}">
        <p14:creationId xmlns:p14="http://schemas.microsoft.com/office/powerpoint/2010/main" val="11649061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Право на самоодређење</a:t>
            </a:r>
            <a:endParaRPr lang="en-US" sz="3600" dirty="0"/>
          </a:p>
        </p:txBody>
      </p:sp>
      <p:sp>
        <p:nvSpPr>
          <p:cNvPr id="3" name="Content Placeholder 2"/>
          <p:cNvSpPr>
            <a:spLocks noGrp="1"/>
          </p:cNvSpPr>
          <p:nvPr>
            <p:ph idx="1"/>
          </p:nvPr>
        </p:nvSpPr>
        <p:spPr>
          <a:xfrm>
            <a:off x="1069848" y="1931831"/>
            <a:ext cx="10058400" cy="4926169"/>
          </a:xfrm>
        </p:spPr>
        <p:txBody>
          <a:bodyPr>
            <a:normAutofit lnSpcReduction="10000"/>
          </a:bodyPr>
          <a:lstStyle/>
          <a:p>
            <a:r>
              <a:rPr lang="sr-Cyrl-RS" sz="2400" b="1" dirty="0" smtClean="0">
                <a:solidFill>
                  <a:srgbClr val="FF0000"/>
                </a:solidFill>
              </a:rPr>
              <a:t>Право на самоодређење </a:t>
            </a:r>
            <a:r>
              <a:rPr lang="sr-Cyrl-RS" sz="2400" dirty="0" smtClean="0"/>
              <a:t>(</a:t>
            </a:r>
            <a:r>
              <a:rPr lang="sr-Latn-RS" sz="2400" b="1" i="1" dirty="0" err="1" smtClean="0">
                <a:solidFill>
                  <a:srgbClr val="FF0000"/>
                </a:solidFill>
              </a:rPr>
              <a:t>the</a:t>
            </a:r>
            <a:r>
              <a:rPr lang="sr-Latn-RS" sz="2400" b="1" i="1" dirty="0" smtClean="0">
                <a:solidFill>
                  <a:srgbClr val="FF0000"/>
                </a:solidFill>
              </a:rPr>
              <a:t> </a:t>
            </a:r>
            <a:r>
              <a:rPr lang="sr-Latn-RS" sz="2400" b="1" i="1" dirty="0" err="1" smtClean="0">
                <a:solidFill>
                  <a:srgbClr val="FF0000"/>
                </a:solidFill>
              </a:rPr>
              <a:t>right</a:t>
            </a:r>
            <a:r>
              <a:rPr lang="sr-Latn-RS" sz="2400" b="1" i="1" dirty="0" smtClean="0">
                <a:solidFill>
                  <a:srgbClr val="FF0000"/>
                </a:solidFill>
              </a:rPr>
              <a:t> </a:t>
            </a:r>
            <a:r>
              <a:rPr lang="sr-Latn-RS" sz="2400" b="1" i="1" dirty="0" err="1" smtClean="0">
                <a:solidFill>
                  <a:srgbClr val="FF0000"/>
                </a:solidFill>
              </a:rPr>
              <a:t>of</a:t>
            </a:r>
            <a:r>
              <a:rPr lang="sr-Latn-RS" sz="2400" b="1" i="1" dirty="0" smtClean="0">
                <a:solidFill>
                  <a:srgbClr val="FF0000"/>
                </a:solidFill>
              </a:rPr>
              <a:t> </a:t>
            </a:r>
            <a:r>
              <a:rPr lang="sr-Latn-RS" sz="2400" b="1" i="1" dirty="0" err="1" smtClean="0">
                <a:solidFill>
                  <a:srgbClr val="FF0000"/>
                </a:solidFill>
              </a:rPr>
              <a:t>self-determination</a:t>
            </a:r>
            <a:r>
              <a:rPr lang="sr-Latn-RS" sz="2400" dirty="0" smtClean="0"/>
              <a:t>)-</a:t>
            </a:r>
            <a:r>
              <a:rPr lang="sr-Cyrl-RS" sz="2400" dirty="0" smtClean="0"/>
              <a:t>право је да се слободно одлучује о подвргавању мерама здравствене заштите.</a:t>
            </a:r>
          </a:p>
          <a:p>
            <a:r>
              <a:rPr lang="sr-Cyrl-RS" sz="2400" dirty="0" smtClean="0"/>
              <a:t>Нека друштва теже тзв. </a:t>
            </a:r>
            <a:r>
              <a:rPr lang="sr-Cyrl-RS" sz="2400" b="1" dirty="0">
                <a:solidFill>
                  <a:srgbClr val="FF0000"/>
                </a:solidFill>
              </a:rPr>
              <a:t>и</a:t>
            </a:r>
            <a:r>
              <a:rPr lang="sr-Cyrl-RS" sz="2400" b="1" dirty="0" smtClean="0">
                <a:solidFill>
                  <a:srgbClr val="FF0000"/>
                </a:solidFill>
              </a:rPr>
              <a:t>ндивидуалистичкој концепцији </a:t>
            </a:r>
            <a:r>
              <a:rPr lang="sr-Cyrl-RS" sz="2400" dirty="0" smtClean="0"/>
              <a:t>према којој је воља болесника врховни закон</a:t>
            </a:r>
          </a:p>
          <a:p>
            <a:r>
              <a:rPr lang="sr-Cyrl-RS" sz="2400" dirty="0" smtClean="0"/>
              <a:t>Друга бирају </a:t>
            </a:r>
            <a:r>
              <a:rPr lang="sr-Cyrl-RS" sz="2400" b="1" dirty="0" smtClean="0">
                <a:solidFill>
                  <a:srgbClr val="FF0000"/>
                </a:solidFill>
              </a:rPr>
              <a:t>колективистичку концепцију </a:t>
            </a:r>
            <a:r>
              <a:rPr lang="sr-Cyrl-RS" sz="2400" dirty="0" smtClean="0"/>
              <a:t>према којој је добро пацијента врховни закон па се у складу са тим друштвени интерес ставља изнад интереса појединаца.</a:t>
            </a:r>
          </a:p>
          <a:p>
            <a:r>
              <a:rPr lang="sr-Cyrl-RS" sz="2400" dirty="0" smtClean="0"/>
              <a:t>Код нас су </a:t>
            </a:r>
            <a:r>
              <a:rPr lang="sr-Cyrl-RS" sz="2400" b="1" dirty="0" smtClean="0">
                <a:solidFill>
                  <a:srgbClr val="FF0000"/>
                </a:solidFill>
              </a:rPr>
              <a:t>важнији изузеци од права на самоодређење</a:t>
            </a:r>
            <a:r>
              <a:rPr lang="sr-Cyrl-RS" sz="2400" dirty="0" smtClean="0"/>
              <a:t>: мере присилне </a:t>
            </a:r>
            <a:r>
              <a:rPr lang="sr-Cyrl-RS" sz="2400" dirty="0" err="1" smtClean="0"/>
              <a:t>хоспитализације</a:t>
            </a:r>
            <a:r>
              <a:rPr lang="sr-Cyrl-RS" sz="2400" dirty="0" smtClean="0"/>
              <a:t>,  мере обавезног психијатријског лечења, мере присилне прехране за осуђенике, мере у вези са лечењем заразних болести.</a:t>
            </a:r>
          </a:p>
          <a:p>
            <a:r>
              <a:rPr lang="sr-Cyrl-RS" sz="2400" dirty="0" smtClean="0"/>
              <a:t>То се </a:t>
            </a:r>
            <a:r>
              <a:rPr lang="sr-Cyrl-RS" sz="2400" b="1" dirty="0" smtClean="0">
                <a:solidFill>
                  <a:srgbClr val="FF0000"/>
                </a:solidFill>
              </a:rPr>
              <a:t>право остварује кроз право на информисани пристанак </a:t>
            </a:r>
            <a:r>
              <a:rPr lang="sr-Cyrl-RS" sz="2400" dirty="0" smtClean="0"/>
              <a:t>који је прописан законом.</a:t>
            </a:r>
            <a:endParaRPr lang="en-US" sz="2400" dirty="0"/>
          </a:p>
        </p:txBody>
      </p:sp>
    </p:spTree>
    <p:extLst>
      <p:ext uri="{BB962C8B-B14F-4D97-AF65-F5344CB8AC3E}">
        <p14:creationId xmlns:p14="http://schemas.microsoft.com/office/powerpoint/2010/main" val="1932416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Право на информисани пристанак</a:t>
            </a:r>
            <a:endParaRPr lang="en-US" sz="3600" dirty="0"/>
          </a:p>
        </p:txBody>
      </p:sp>
      <p:sp>
        <p:nvSpPr>
          <p:cNvPr id="3" name="Content Placeholder 2"/>
          <p:cNvSpPr>
            <a:spLocks noGrp="1"/>
          </p:cNvSpPr>
          <p:nvPr>
            <p:ph idx="1"/>
          </p:nvPr>
        </p:nvSpPr>
        <p:spPr/>
        <p:txBody>
          <a:bodyPr>
            <a:normAutofit fontScale="92500" lnSpcReduction="20000"/>
          </a:bodyPr>
          <a:lstStyle/>
          <a:p>
            <a:endParaRPr lang="sr-Cyrl-RS" sz="2400" dirty="0" smtClean="0"/>
          </a:p>
          <a:p>
            <a:pPr algn="just"/>
            <a:r>
              <a:rPr lang="sr-Cyrl-RS" sz="2600" dirty="0" smtClean="0"/>
              <a:t>Информисани пристанак се не даје уопштено, унапред за неки лекарски поступак, него </a:t>
            </a:r>
            <a:r>
              <a:rPr lang="sr-Cyrl-RS" sz="2600" b="1" dirty="0" smtClean="0">
                <a:solidFill>
                  <a:srgbClr val="FF0000"/>
                </a:solidFill>
              </a:rPr>
              <a:t>сваком поступку мора претходити информисани пристанак</a:t>
            </a:r>
            <a:r>
              <a:rPr lang="sr-Cyrl-RS" sz="2600" dirty="0" smtClean="0"/>
              <a:t>.</a:t>
            </a:r>
          </a:p>
          <a:p>
            <a:pPr algn="just"/>
            <a:r>
              <a:rPr lang="sr-Cyrl-RS" sz="2600" dirty="0" smtClean="0"/>
              <a:t>У демократском развијеном свету већ је дуже устаљено да се нико не може подвргнути лекарском поступку без информисаног пристанка - </a:t>
            </a:r>
            <a:r>
              <a:rPr lang="sr-Cyrl-RS" sz="2600" b="1" dirty="0" smtClean="0">
                <a:solidFill>
                  <a:srgbClr val="FF0000"/>
                </a:solidFill>
              </a:rPr>
              <a:t>поштује се аутономија пацијента</a:t>
            </a:r>
            <a:r>
              <a:rPr lang="sr-Cyrl-RS" sz="2600" dirty="0" smtClean="0"/>
              <a:t>, његово право на самоодређење и ограничава однос лекар-пацијент.</a:t>
            </a:r>
          </a:p>
          <a:p>
            <a:pPr algn="just"/>
            <a:r>
              <a:rPr lang="sr-Cyrl-RS" sz="2600" b="1" dirty="0" smtClean="0">
                <a:solidFill>
                  <a:srgbClr val="FF0000"/>
                </a:solidFill>
              </a:rPr>
              <a:t>Неопходност пристанка пре него што се почне третман темељи се на кривичном праву</a:t>
            </a:r>
            <a:r>
              <a:rPr lang="sr-Cyrl-RS" sz="2600" dirty="0" smtClean="0"/>
              <a:t>. </a:t>
            </a:r>
          </a:p>
          <a:p>
            <a:pPr algn="just"/>
            <a:r>
              <a:rPr lang="sr-Cyrl-RS" sz="2600" dirty="0" smtClean="0"/>
              <a:t>Сваки одрастао човек има право одредити шта треба учинити са сопственим телом. Задирање у туђе тело без пристанка јесте напад и повлачи одговорност.</a:t>
            </a:r>
            <a:endParaRPr lang="en-US" sz="2600" dirty="0"/>
          </a:p>
        </p:txBody>
      </p:sp>
    </p:spTree>
    <p:extLst>
      <p:ext uri="{BB962C8B-B14F-4D97-AF65-F5344CB8AC3E}">
        <p14:creationId xmlns:p14="http://schemas.microsoft.com/office/powerpoint/2010/main" val="161897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a:t>Право на информисани пристанак</a:t>
            </a:r>
            <a:endParaRPr lang="en-US" sz="3600" dirty="0"/>
          </a:p>
        </p:txBody>
      </p:sp>
      <p:sp>
        <p:nvSpPr>
          <p:cNvPr id="3" name="Content Placeholder 2"/>
          <p:cNvSpPr>
            <a:spLocks noGrp="1"/>
          </p:cNvSpPr>
          <p:nvPr>
            <p:ph idx="1"/>
          </p:nvPr>
        </p:nvSpPr>
        <p:spPr/>
        <p:txBody>
          <a:bodyPr>
            <a:normAutofit fontScale="92500" lnSpcReduction="10000"/>
          </a:bodyPr>
          <a:lstStyle/>
          <a:p>
            <a:r>
              <a:rPr lang="sr-Cyrl-RS" sz="2400" b="1" dirty="0" smtClean="0">
                <a:solidFill>
                  <a:srgbClr val="FF0000"/>
                </a:solidFill>
              </a:rPr>
              <a:t>Пристанак се може дефинисати као слободно дата сагласност особе за спровођење одређеног лечења</a:t>
            </a:r>
            <a:r>
              <a:rPr lang="sr-Cyrl-RS" sz="2400" dirty="0" smtClean="0"/>
              <a:t>, које се заснива на одговарајућем познавању сврхе, природе, последица, користи и опасности тог лекарског поступка као и ризике и могуће негативне пропратне појаве које тај поступак укључује.</a:t>
            </a:r>
          </a:p>
          <a:p>
            <a:r>
              <a:rPr lang="sr-Cyrl-RS" sz="2400" dirty="0" smtClean="0"/>
              <a:t>Пристанак ако није информисан није ваљан.</a:t>
            </a:r>
          </a:p>
          <a:p>
            <a:r>
              <a:rPr lang="sr-Cyrl-RS" sz="2400" dirty="0" smtClean="0"/>
              <a:t>Да би пристанак био ваљан особа мора бити способна да да пристанак.</a:t>
            </a:r>
          </a:p>
          <a:p>
            <a:r>
              <a:rPr lang="sr-Cyrl-RS" sz="2400" b="1" dirty="0" smtClean="0">
                <a:solidFill>
                  <a:srgbClr val="FF0000"/>
                </a:solidFill>
              </a:rPr>
              <a:t>Особом способном за пристанак сматра се она која може(кумулативно):</a:t>
            </a:r>
          </a:p>
          <a:p>
            <a:r>
              <a:rPr lang="sr-Cyrl-RS" sz="2400" b="1" dirty="0" smtClean="0">
                <a:solidFill>
                  <a:srgbClr val="FF0000"/>
                </a:solidFill>
              </a:rPr>
              <a:t> а) разумети природу последице и опасност лекарског захвата,</a:t>
            </a:r>
          </a:p>
          <a:p>
            <a:r>
              <a:rPr lang="sr-Cyrl-RS" sz="2400" b="1" dirty="0" smtClean="0">
                <a:solidFill>
                  <a:srgbClr val="FF0000"/>
                </a:solidFill>
              </a:rPr>
              <a:t> б) донети одлуку </a:t>
            </a:r>
          </a:p>
          <a:p>
            <a:r>
              <a:rPr lang="sr-Cyrl-RS" sz="2400" b="1" dirty="0" smtClean="0">
                <a:solidFill>
                  <a:srgbClr val="FF0000"/>
                </a:solidFill>
              </a:rPr>
              <a:t>ц) изразити своју вољу</a:t>
            </a:r>
            <a:endParaRPr lang="en-US" sz="2400" b="1" dirty="0">
              <a:solidFill>
                <a:srgbClr val="FF0000"/>
              </a:solidFill>
            </a:endParaRPr>
          </a:p>
        </p:txBody>
      </p:sp>
    </p:spTree>
    <p:extLst>
      <p:ext uri="{BB962C8B-B14F-4D97-AF65-F5344CB8AC3E}">
        <p14:creationId xmlns:p14="http://schemas.microsoft.com/office/powerpoint/2010/main" val="40525767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Право на информисани притисак</a:t>
            </a:r>
            <a:endParaRPr lang="en-US" sz="3600" dirty="0"/>
          </a:p>
        </p:txBody>
      </p:sp>
      <p:sp>
        <p:nvSpPr>
          <p:cNvPr id="3" name="Content Placeholder 2"/>
          <p:cNvSpPr>
            <a:spLocks noGrp="1"/>
          </p:cNvSpPr>
          <p:nvPr>
            <p:ph idx="1"/>
          </p:nvPr>
        </p:nvSpPr>
        <p:spPr/>
        <p:txBody>
          <a:bodyPr>
            <a:normAutofit lnSpcReduction="10000"/>
          </a:bodyPr>
          <a:lstStyle/>
          <a:p>
            <a:r>
              <a:rPr lang="sr-Cyrl-RS" sz="2400" dirty="0" smtClean="0"/>
              <a:t>Захтев за писани пристанак требало би прописати само код </a:t>
            </a:r>
            <a:r>
              <a:rPr lang="sr-Cyrl-RS" sz="2400" dirty="0" err="1" smtClean="0"/>
              <a:t>инвазивних</a:t>
            </a:r>
            <a:r>
              <a:rPr lang="sr-Cyrl-RS" sz="2400" dirty="0" smtClean="0"/>
              <a:t> дијагностичких метода и лекарских поступака, </a:t>
            </a:r>
            <a:r>
              <a:rPr lang="sr-Cyrl-RS" sz="2400" dirty="0" err="1" smtClean="0"/>
              <a:t>биомедицинских</a:t>
            </a:r>
            <a:r>
              <a:rPr lang="sr-Cyrl-RS" sz="2400" dirty="0" smtClean="0"/>
              <a:t> истраживања, добровољни смештај у установу и сл.</a:t>
            </a:r>
          </a:p>
          <a:p>
            <a:r>
              <a:rPr lang="sr-Cyrl-RS" sz="2400" b="1" dirty="0" smtClean="0">
                <a:solidFill>
                  <a:srgbClr val="FF0000"/>
                </a:solidFill>
              </a:rPr>
              <a:t>Слобода пристанка имплицира могућност његовог опозива. Особа може у сваком тренутку повући свој пристанак.</a:t>
            </a:r>
          </a:p>
          <a:p>
            <a:r>
              <a:rPr lang="sr-Cyrl-RS" sz="2400" b="1" dirty="0" smtClean="0">
                <a:solidFill>
                  <a:srgbClr val="FF0000"/>
                </a:solidFill>
              </a:rPr>
              <a:t>Изнимке</a:t>
            </a:r>
            <a:r>
              <a:rPr lang="sr-Cyrl-RS" sz="2400" dirty="0" smtClean="0"/>
              <a:t> од обавезе давања информације и тражење пристанка:</a:t>
            </a:r>
          </a:p>
          <a:p>
            <a:r>
              <a:rPr lang="sr-Cyrl-RS" sz="2400" b="1" dirty="0" smtClean="0">
                <a:solidFill>
                  <a:srgbClr val="FF0000"/>
                </a:solidFill>
              </a:rPr>
              <a:t>А) само откривање информације је ризик</a:t>
            </a:r>
          </a:p>
          <a:p>
            <a:r>
              <a:rPr lang="sr-Cyrl-RS" sz="2400" b="1" dirty="0" smtClean="0">
                <a:solidFill>
                  <a:srgbClr val="FF0000"/>
                </a:solidFill>
              </a:rPr>
              <a:t>Б) пацијент не жели бити информисан</a:t>
            </a:r>
          </a:p>
          <a:p>
            <a:r>
              <a:rPr lang="sr-Cyrl-RS" sz="2400" b="1" dirty="0" smtClean="0">
                <a:solidFill>
                  <a:srgbClr val="FF0000"/>
                </a:solidFill>
              </a:rPr>
              <a:t>Ц) ако је то општепознато или је већ било речено пацијенту</a:t>
            </a:r>
          </a:p>
          <a:p>
            <a:r>
              <a:rPr lang="sr-Cyrl-RS" sz="2400" b="1" dirty="0" smtClean="0">
                <a:solidFill>
                  <a:srgbClr val="FF0000"/>
                </a:solidFill>
              </a:rPr>
              <a:t>Д) хитност.</a:t>
            </a:r>
            <a:endParaRPr lang="en-US" sz="2400" b="1" dirty="0">
              <a:solidFill>
                <a:srgbClr val="FF0000"/>
              </a:solidFill>
            </a:endParaRPr>
          </a:p>
        </p:txBody>
      </p:sp>
    </p:spTree>
    <p:extLst>
      <p:ext uri="{BB962C8B-B14F-4D97-AF65-F5344CB8AC3E}">
        <p14:creationId xmlns:p14="http://schemas.microsoft.com/office/powerpoint/2010/main" val="734698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Право на приватност</a:t>
            </a:r>
            <a:endParaRPr lang="en-US" sz="3600" dirty="0"/>
          </a:p>
        </p:txBody>
      </p:sp>
      <p:sp>
        <p:nvSpPr>
          <p:cNvPr id="3" name="Content Placeholder 2"/>
          <p:cNvSpPr>
            <a:spLocks noGrp="1"/>
          </p:cNvSpPr>
          <p:nvPr>
            <p:ph idx="1"/>
          </p:nvPr>
        </p:nvSpPr>
        <p:spPr/>
        <p:txBody>
          <a:bodyPr>
            <a:normAutofit fontScale="92500" lnSpcReduction="10000"/>
          </a:bodyPr>
          <a:lstStyle/>
          <a:p>
            <a:r>
              <a:rPr lang="sr-Cyrl-RS" sz="2400" dirty="0" smtClean="0"/>
              <a:t>Лекарском (професионалном) тајном сматра се све што особе које се баве делатношћу заштите и лечења дознају или запазе током обављања свог посла, а што није познато ширем кругу особа и што особа жели да остане тајном.</a:t>
            </a:r>
          </a:p>
          <a:p>
            <a:r>
              <a:rPr lang="sr-Cyrl-RS" sz="2400" dirty="0" smtClean="0"/>
              <a:t>Тајна се не мора односити на самог пацијента- може се односити и на друге особе.</a:t>
            </a:r>
          </a:p>
          <a:p>
            <a:r>
              <a:rPr lang="sr-Cyrl-RS" sz="3000" b="1" dirty="0" smtClean="0">
                <a:solidFill>
                  <a:srgbClr val="FF0000"/>
                </a:solidFill>
              </a:rPr>
              <a:t>Институцијом професионалне тајне штити се право особа на приватност које је једно од основних људских права.</a:t>
            </a:r>
          </a:p>
          <a:p>
            <a:r>
              <a:rPr lang="sr-Cyrl-RS" sz="2400" dirty="0" smtClean="0"/>
              <a:t>Подаци који се сматрају професионалном тајном могу се без икаквог ограничења открити уз пристанак особе на коју се односе или уз пристанак законског заступника ако она сама није способна за пристанак.</a:t>
            </a:r>
            <a:endParaRPr lang="en-US" sz="2400" dirty="0"/>
          </a:p>
        </p:txBody>
      </p:sp>
    </p:spTree>
    <p:extLst>
      <p:ext uri="{BB962C8B-B14F-4D97-AF65-F5344CB8AC3E}">
        <p14:creationId xmlns:p14="http://schemas.microsoft.com/office/powerpoint/2010/main" val="15227243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Професионална тајна</a:t>
            </a:r>
            <a:endParaRPr lang="en-US" sz="3600" dirty="0"/>
          </a:p>
        </p:txBody>
      </p:sp>
      <p:sp>
        <p:nvSpPr>
          <p:cNvPr id="3" name="Content Placeholder 2"/>
          <p:cNvSpPr>
            <a:spLocks noGrp="1"/>
          </p:cNvSpPr>
          <p:nvPr>
            <p:ph idx="1"/>
          </p:nvPr>
        </p:nvSpPr>
        <p:spPr/>
        <p:txBody>
          <a:bodyPr>
            <a:normAutofit lnSpcReduction="10000"/>
          </a:bodyPr>
          <a:lstStyle/>
          <a:p>
            <a:r>
              <a:rPr lang="sr-Cyrl-RS" sz="2400" dirty="0" smtClean="0"/>
              <a:t>Дужност чувања тајне није апсолутна. Кад је откривање тајне нужно у општем интересу или ако је интересу друге особе који је важнији од интереса чувања тајне (тајна се може открити чак ако се особа са душевним обољењем или њен законски заступник томе противе-интерес друштва или интерес друге особе претпоставља се интересу особе са друштвеним сметњама)</a:t>
            </a:r>
          </a:p>
          <a:p>
            <a:r>
              <a:rPr lang="sr-Cyrl-RS" sz="2400" dirty="0" smtClean="0"/>
              <a:t>Могу се открити само они подаци који су нужни за заштиту општег интереса или интереса друге особе. Они се смеју открити само оном кругу особа који је нужан да би се наведена сврха остварила. Откривени подаци не смеју се користити у друге сврхе осим оних за које су дани. Други лекар или службена особа којима је тајна откривена дужни су је сами чувати као професионалну и службену тајну.</a:t>
            </a:r>
            <a:endParaRPr lang="en-US" sz="2400" dirty="0"/>
          </a:p>
        </p:txBody>
      </p:sp>
    </p:spTree>
    <p:extLst>
      <p:ext uri="{BB962C8B-B14F-4D97-AF65-F5344CB8AC3E}">
        <p14:creationId xmlns:p14="http://schemas.microsoft.com/office/powerpoint/2010/main" val="3030114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Општим интересом или интересом друге особе који је важнији од чувања тајне може се сматрати:</a:t>
            </a:r>
            <a:endParaRPr lang="en-US" sz="2800" dirty="0"/>
          </a:p>
        </p:txBody>
      </p:sp>
      <p:sp>
        <p:nvSpPr>
          <p:cNvPr id="3" name="Content Placeholder 2"/>
          <p:cNvSpPr>
            <a:spLocks noGrp="1"/>
          </p:cNvSpPr>
          <p:nvPr>
            <p:ph idx="1"/>
          </p:nvPr>
        </p:nvSpPr>
        <p:spPr/>
        <p:txBody>
          <a:bodyPr>
            <a:normAutofit/>
          </a:bodyPr>
          <a:lstStyle/>
          <a:p>
            <a:r>
              <a:rPr lang="sr-Cyrl-RS" sz="2400" dirty="0" smtClean="0"/>
              <a:t>Сазнање да особа са душевним сметњама припрема кривично дело за које је прописана казна затвором</a:t>
            </a:r>
          </a:p>
          <a:p>
            <a:r>
              <a:rPr lang="sr-Cyrl-RS" sz="2400" dirty="0" smtClean="0"/>
              <a:t>Откривање или суђење за најтежа кривична дела ако би оно било битно успорено или онемогућено без откривања тајне</a:t>
            </a:r>
          </a:p>
          <a:p>
            <a:r>
              <a:rPr lang="sr-Cyrl-RS" sz="2400" dirty="0" smtClean="0"/>
              <a:t>Заштита јавног здравља или сигурности</a:t>
            </a:r>
          </a:p>
          <a:p>
            <a:r>
              <a:rPr lang="sr-Cyrl-RS" sz="2400" dirty="0" smtClean="0"/>
              <a:t>Спречавање излагања друге особе непосредној и озбиљној опасности за њен живот или здравље-мора се радити о већој опасности која је наступила или непосредно прети</a:t>
            </a:r>
            <a:endParaRPr lang="en-US" sz="2400" dirty="0"/>
          </a:p>
        </p:txBody>
      </p:sp>
    </p:spTree>
    <p:extLst>
      <p:ext uri="{BB962C8B-B14F-4D97-AF65-F5344CB8AC3E}">
        <p14:creationId xmlns:p14="http://schemas.microsoft.com/office/powerpoint/2010/main" val="3622452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Дефиниција здравља</a:t>
            </a:r>
            <a:endParaRPr lang="en-US" sz="3600" dirty="0"/>
          </a:p>
        </p:txBody>
      </p:sp>
      <p:sp>
        <p:nvSpPr>
          <p:cNvPr id="3" name="Content Placeholder 2"/>
          <p:cNvSpPr>
            <a:spLocks noGrp="1"/>
          </p:cNvSpPr>
          <p:nvPr>
            <p:ph idx="1"/>
          </p:nvPr>
        </p:nvSpPr>
        <p:spPr>
          <a:xfrm>
            <a:off x="1069847" y="2121408"/>
            <a:ext cx="6490052" cy="4050792"/>
          </a:xfrm>
        </p:spPr>
        <p:txBody>
          <a:bodyPr/>
          <a:lstStyle/>
          <a:p>
            <a:pPr marL="0" indent="0">
              <a:buNone/>
            </a:pPr>
            <a:endParaRPr lang="en-US" b="1" dirty="0"/>
          </a:p>
          <a:p>
            <a:r>
              <a:rPr lang="en-US" dirty="0" smtClean="0"/>
              <a:t>„</a:t>
            </a:r>
            <a:r>
              <a:rPr lang="sr-Cyrl-RS" dirty="0" smtClean="0"/>
              <a:t> </a:t>
            </a:r>
            <a:r>
              <a:rPr lang="sr-Cyrl-RS" sz="3200" dirty="0" smtClean="0"/>
              <a:t>Здравље представља телесно, душевно, социјално и економско благостање, а не само одсуство болести и неспособност за рад“</a:t>
            </a:r>
            <a:endParaRPr lang="en-US" sz="3200" dirty="0" smtClean="0"/>
          </a:p>
          <a:p>
            <a:r>
              <a:rPr lang="sr-Cyrl-RS" sz="3200" dirty="0" smtClean="0"/>
              <a:t>Светска Здравствена Организација (СЗО)</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9899" y="167426"/>
            <a:ext cx="4262907" cy="6690574"/>
          </a:xfrm>
          <a:prstGeom prst="rect">
            <a:avLst/>
          </a:prstGeom>
        </p:spPr>
      </p:pic>
    </p:spTree>
    <p:extLst>
      <p:ext uri="{BB962C8B-B14F-4D97-AF65-F5344CB8AC3E}">
        <p14:creationId xmlns:p14="http://schemas.microsoft.com/office/powerpoint/2010/main" val="23876922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Одговорност лекара</a:t>
            </a:r>
            <a:endParaRPr lang="en-US" sz="3600" dirty="0"/>
          </a:p>
        </p:txBody>
      </p:sp>
      <p:sp>
        <p:nvSpPr>
          <p:cNvPr id="3" name="Content Placeholder 2"/>
          <p:cNvSpPr>
            <a:spLocks noGrp="1"/>
          </p:cNvSpPr>
          <p:nvPr>
            <p:ph idx="1"/>
          </p:nvPr>
        </p:nvSpPr>
        <p:spPr>
          <a:xfrm>
            <a:off x="1069848" y="1996225"/>
            <a:ext cx="10058400" cy="4739426"/>
          </a:xfrm>
        </p:spPr>
        <p:txBody>
          <a:bodyPr>
            <a:normAutofit/>
          </a:bodyPr>
          <a:lstStyle/>
          <a:p>
            <a:pPr marL="457200" indent="-457200">
              <a:buAutoNum type="arabicPeriod"/>
            </a:pPr>
            <a:r>
              <a:rPr lang="sr-Cyrl-RS" sz="2400" dirty="0" smtClean="0"/>
              <a:t>Одговорност лекара је </a:t>
            </a:r>
            <a:r>
              <a:rPr lang="sr-Cyrl-RS" sz="2400" b="1" dirty="0" smtClean="0">
                <a:solidFill>
                  <a:srgbClr val="FF0000"/>
                </a:solidFill>
              </a:rPr>
              <a:t>индивидуална</a:t>
            </a:r>
            <a:r>
              <a:rPr lang="sr-Cyrl-RS" sz="2400" dirty="0" smtClean="0"/>
              <a:t>-свако у границама своје одговорности одговара за свој чин.</a:t>
            </a:r>
          </a:p>
          <a:p>
            <a:pPr marL="457200" indent="-457200">
              <a:buAutoNum type="arabicPeriod"/>
            </a:pPr>
            <a:r>
              <a:rPr lang="sr-Cyrl-RS" sz="2400" dirty="0" smtClean="0"/>
              <a:t>Одговорност лекара је </a:t>
            </a:r>
            <a:r>
              <a:rPr lang="sr-Cyrl-RS" sz="2400" b="1" dirty="0" smtClean="0">
                <a:solidFill>
                  <a:srgbClr val="FF0000"/>
                </a:solidFill>
              </a:rPr>
              <a:t>субјективна</a:t>
            </a:r>
            <a:r>
              <a:rPr lang="sr-Cyrl-RS" sz="2400" dirty="0" smtClean="0">
                <a:solidFill>
                  <a:srgbClr val="FF0000"/>
                </a:solidFill>
              </a:rPr>
              <a:t>- </a:t>
            </a:r>
            <a:r>
              <a:rPr lang="sr-Cyrl-RS" sz="2400" dirty="0" smtClean="0"/>
              <a:t>за постојање одговорности потребна је и кривица лекара. Основни облик кривице у Кривичном праву је постојање намере.</a:t>
            </a:r>
          </a:p>
          <a:p>
            <a:pPr marL="457200" indent="-457200">
              <a:buAutoNum type="arabicPeriod"/>
            </a:pPr>
            <a:r>
              <a:rPr lang="sr-Cyrl-RS" sz="2400" dirty="0" smtClean="0"/>
              <a:t>Одговорност је </a:t>
            </a:r>
            <a:r>
              <a:rPr lang="sr-Cyrl-RS" sz="2400" b="1" dirty="0" smtClean="0">
                <a:solidFill>
                  <a:srgbClr val="FF0000"/>
                </a:solidFill>
              </a:rPr>
              <a:t>размерна делокругу дужности- </a:t>
            </a:r>
            <a:r>
              <a:rPr lang="sr-Cyrl-RS" sz="2400" dirty="0" smtClean="0"/>
              <a:t>што је већи размер дужности, одговорност је већа.</a:t>
            </a:r>
          </a:p>
          <a:p>
            <a:pPr marL="457200" indent="-457200">
              <a:buAutoNum type="arabicPeriod"/>
            </a:pPr>
            <a:r>
              <a:rPr lang="sr-Cyrl-RS" sz="2400" dirty="0" smtClean="0"/>
              <a:t>Одговорност </a:t>
            </a:r>
            <a:r>
              <a:rPr lang="sr-Cyrl-RS" sz="2400" b="1" dirty="0" smtClean="0">
                <a:solidFill>
                  <a:srgbClr val="FF0000"/>
                </a:solidFill>
              </a:rPr>
              <a:t>има своје границе</a:t>
            </a:r>
            <a:r>
              <a:rPr lang="sr-Cyrl-RS" sz="2400" dirty="0" smtClean="0">
                <a:solidFill>
                  <a:srgbClr val="FF0000"/>
                </a:solidFill>
              </a:rPr>
              <a:t>. </a:t>
            </a:r>
            <a:r>
              <a:rPr lang="sr-Cyrl-RS" sz="2400" dirty="0" smtClean="0"/>
              <a:t>Лекар је дужан поступати са пажњом када поставља дијагнозу и лечи. Мора имати знања и способности. Специјалиста мора имати већа знања.</a:t>
            </a:r>
          </a:p>
          <a:p>
            <a:pPr marL="457200" indent="-457200">
              <a:buAutoNum type="arabicPeriod"/>
            </a:pPr>
            <a:r>
              <a:rPr lang="sr-Cyrl-RS" sz="2400" dirty="0" smtClean="0"/>
              <a:t>Одговорност може бити </a:t>
            </a:r>
            <a:r>
              <a:rPr lang="sr-Cyrl-RS" sz="2400" b="1" dirty="0" smtClean="0">
                <a:solidFill>
                  <a:srgbClr val="FF0000"/>
                </a:solidFill>
              </a:rPr>
              <a:t>вишеструка</a:t>
            </a:r>
            <a:r>
              <a:rPr lang="sr-Cyrl-RS" sz="2400" dirty="0" smtClean="0"/>
              <a:t>- дисциплинска, прекршајна, грађанска и кривична.</a:t>
            </a:r>
          </a:p>
          <a:p>
            <a:pPr marL="457200" indent="-457200">
              <a:buAutoNum type="arabicPeriod"/>
            </a:pPr>
            <a:endParaRPr lang="en-US" sz="2400" dirty="0"/>
          </a:p>
        </p:txBody>
      </p:sp>
    </p:spTree>
    <p:extLst>
      <p:ext uri="{BB962C8B-B14F-4D97-AF65-F5344CB8AC3E}">
        <p14:creationId xmlns:p14="http://schemas.microsoft.com/office/powerpoint/2010/main" val="435117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141668"/>
            <a:ext cx="10058400" cy="1545464"/>
          </a:xfrm>
        </p:spPr>
        <p:txBody>
          <a:bodyPr>
            <a:normAutofit/>
          </a:bodyPr>
          <a:lstStyle/>
          <a:p>
            <a:r>
              <a:rPr lang="sr-Cyrl-RS" sz="3600" dirty="0" smtClean="0"/>
              <a:t>Кривична одговорност</a:t>
            </a:r>
            <a:endParaRPr lang="en-US" sz="3600" dirty="0"/>
          </a:p>
        </p:txBody>
      </p:sp>
      <p:sp>
        <p:nvSpPr>
          <p:cNvPr id="3" name="Content Placeholder 2"/>
          <p:cNvSpPr>
            <a:spLocks noGrp="1"/>
          </p:cNvSpPr>
          <p:nvPr>
            <p:ph idx="1"/>
          </p:nvPr>
        </p:nvSpPr>
        <p:spPr>
          <a:xfrm>
            <a:off x="1069848" y="1300766"/>
            <a:ext cx="10058400" cy="4871434"/>
          </a:xfrm>
        </p:spPr>
        <p:txBody>
          <a:bodyPr>
            <a:noAutofit/>
          </a:bodyPr>
          <a:lstStyle/>
          <a:p>
            <a:r>
              <a:rPr lang="sr-Cyrl-RS" sz="2400" dirty="0" smtClean="0"/>
              <a:t>Кривична дела против здравља људи издвојена су у посебно поглавље Кривичног законика. </a:t>
            </a:r>
          </a:p>
          <a:p>
            <a:r>
              <a:rPr lang="sr-Cyrl-RS" sz="2400" dirty="0" smtClean="0"/>
              <a:t>Реч је о кривичним делима која су усмерена против здравља више особа, која су опасност за већи број особа па су по томе слична кривичним делима против живота и тела.</a:t>
            </a:r>
          </a:p>
          <a:p>
            <a:r>
              <a:rPr lang="sr-Cyrl-RS" sz="2400" dirty="0" smtClean="0"/>
              <a:t>Већина тих кривичних дела састоји се од два основна дела: основног који се састоји од опасности по живот или здравље и тешког дела против здравља људи када се тешко наруши здравље, погорша болест или наступи смрт особе.</a:t>
            </a:r>
          </a:p>
          <a:p>
            <a:r>
              <a:rPr lang="sr-Cyrl-RS" sz="2400" dirty="0" smtClean="0"/>
              <a:t>Најчешћа су:</a:t>
            </a:r>
          </a:p>
          <a:p>
            <a:r>
              <a:rPr lang="sr-Cyrl-RS" sz="2400" b="1" dirty="0" smtClean="0">
                <a:solidFill>
                  <a:srgbClr val="FF0000"/>
                </a:solidFill>
              </a:rPr>
              <a:t>Несавесно лечење</a:t>
            </a:r>
          </a:p>
          <a:p>
            <a:r>
              <a:rPr lang="sr-Cyrl-RS" sz="2400" b="1" dirty="0" err="1" smtClean="0">
                <a:solidFill>
                  <a:srgbClr val="FF0000"/>
                </a:solidFill>
              </a:rPr>
              <a:t>Непружање</a:t>
            </a:r>
            <a:r>
              <a:rPr lang="sr-Cyrl-RS" sz="2400" b="1" dirty="0" smtClean="0">
                <a:solidFill>
                  <a:srgbClr val="FF0000"/>
                </a:solidFill>
              </a:rPr>
              <a:t> лекарске помоћи</a:t>
            </a:r>
          </a:p>
          <a:p>
            <a:r>
              <a:rPr lang="sr-Cyrl-RS" sz="2400" b="1" dirty="0" smtClean="0">
                <a:solidFill>
                  <a:srgbClr val="FF0000"/>
                </a:solidFill>
              </a:rPr>
              <a:t>Одавање професионалне тајне</a:t>
            </a:r>
            <a:endParaRPr lang="en-US" sz="2400" b="1" dirty="0">
              <a:solidFill>
                <a:srgbClr val="FF0000"/>
              </a:solidFill>
            </a:endParaRPr>
          </a:p>
        </p:txBody>
      </p:sp>
    </p:spTree>
    <p:extLst>
      <p:ext uri="{BB962C8B-B14F-4D97-AF65-F5344CB8AC3E}">
        <p14:creationId xmlns:p14="http://schemas.microsoft.com/office/powerpoint/2010/main" val="2163069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0"/>
            <a:ext cx="11973059" cy="1094704"/>
          </a:xfrm>
        </p:spPr>
        <p:txBody>
          <a:bodyPr>
            <a:normAutofit/>
          </a:bodyPr>
          <a:lstStyle/>
          <a:p>
            <a:r>
              <a:rPr lang="sr-Cyrl-RS" sz="2000" dirty="0" smtClean="0"/>
              <a:t>Овај цитат упозорава на чињеницу да је проблем штете на зубима и у устима, као и њихово вредновање веома старо. Али, оцена повреде  и њихова накнада зависе од друштва, обичаја, закона и прописа у датом тренутку.</a:t>
            </a:r>
            <a:endParaRPr lang="en-US" sz="2000" dirty="0"/>
          </a:p>
        </p:txBody>
      </p:sp>
      <p:pic>
        <p:nvPicPr>
          <p:cNvPr id="4" name="Content Placeholder 3"/>
          <p:cNvPicPr>
            <a:picLocks noGrp="1" noChangeAspect="1"/>
          </p:cNvPicPr>
          <p:nvPr>
            <p:ph idx="1"/>
          </p:nvPr>
        </p:nvPicPr>
        <p:blipFill>
          <a:blip r:embed="rId2"/>
          <a:stretch>
            <a:fillRect/>
          </a:stretch>
        </p:blipFill>
        <p:spPr>
          <a:xfrm>
            <a:off x="218941" y="1313645"/>
            <a:ext cx="11462197" cy="5344731"/>
          </a:xfrm>
          <a:prstGeom prst="rect">
            <a:avLst/>
          </a:prstGeom>
        </p:spPr>
      </p:pic>
    </p:spTree>
    <p:extLst>
      <p:ext uri="{BB962C8B-B14F-4D97-AF65-F5344CB8AC3E}">
        <p14:creationId xmlns:p14="http://schemas.microsoft.com/office/powerpoint/2010/main" val="145310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107584" y="2120900"/>
            <a:ext cx="7959144" cy="4051300"/>
          </a:xfrm>
        </p:spPr>
        <p:txBody>
          <a:bodyPr>
            <a:normAutofit/>
          </a:bodyPr>
          <a:lstStyle/>
          <a:p>
            <a:pPr algn="ctr"/>
            <a:r>
              <a:rPr lang="sr-Cyrl-RS" altLang="en-US" sz="2800" b="1" dirty="0"/>
              <a:t>Јесте ли икада помислили да би управо ваш стоматолошки захват могао постати предметом судског спора</a:t>
            </a:r>
            <a:r>
              <a:rPr lang="en-US" altLang="en-US" sz="2800" b="1" dirty="0"/>
              <a:t>? </a:t>
            </a:r>
            <a:endParaRPr lang="en-US" altLang="en-US" sz="2800" dirty="0"/>
          </a:p>
          <a:p>
            <a:pPr marL="0" indent="0">
              <a:buNone/>
            </a:pPr>
            <a:endParaRPr lang="en-US" sz="2800" dirty="0"/>
          </a:p>
        </p:txBody>
      </p:sp>
    </p:spTree>
    <p:extLst>
      <p:ext uri="{BB962C8B-B14F-4D97-AF65-F5344CB8AC3E}">
        <p14:creationId xmlns:p14="http://schemas.microsoft.com/office/powerpoint/2010/main" val="3442643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Правни аспекти</a:t>
            </a:r>
            <a:endParaRPr lang="en-US" sz="3600" dirty="0"/>
          </a:p>
        </p:txBody>
      </p:sp>
      <p:sp>
        <p:nvSpPr>
          <p:cNvPr id="3" name="Content Placeholder 2"/>
          <p:cNvSpPr>
            <a:spLocks noGrp="1"/>
          </p:cNvSpPr>
          <p:nvPr>
            <p:ph idx="1"/>
          </p:nvPr>
        </p:nvSpPr>
        <p:spPr/>
        <p:txBody>
          <a:bodyPr>
            <a:noAutofit/>
          </a:bodyPr>
          <a:lstStyle/>
          <a:p>
            <a:r>
              <a:rPr lang="sr-Cyrl-RS" sz="2800" dirty="0" smtClean="0"/>
              <a:t>Познавање одређених правних постулата неопходно је и за докторе стоматологије и за докторе медицине како би се адекватно опходили са својим пацијентима</a:t>
            </a:r>
          </a:p>
          <a:p>
            <a:r>
              <a:rPr lang="sr-Cyrl-RS" sz="2800" dirty="0" smtClean="0"/>
              <a:t>Неодговорним понашањем и нехатом у свакодневном раду доктор стоматологије може својим погрешним поступцима и захватима угрозити здравље свог пацијента.</a:t>
            </a:r>
          </a:p>
          <a:p>
            <a:r>
              <a:rPr lang="sr-Cyrl-RS" sz="2800" dirty="0" smtClean="0"/>
              <a:t>Са друге стране, права пацијента су данас све већа и могу докторима стоматологије нанети материјалну и кривичну одговорност настале услед нехата и неодговорности.</a:t>
            </a:r>
          </a:p>
          <a:p>
            <a:r>
              <a:rPr lang="sr-Cyrl-RS" sz="2800" dirty="0" smtClean="0"/>
              <a:t>Сваки доктор стоматологије мора бити упознат са законским одредбама</a:t>
            </a:r>
            <a:endParaRPr lang="en-US" sz="2800" dirty="0"/>
          </a:p>
        </p:txBody>
      </p:sp>
    </p:spTree>
    <p:extLst>
      <p:ext uri="{BB962C8B-B14F-4D97-AF65-F5344CB8AC3E}">
        <p14:creationId xmlns:p14="http://schemas.microsoft.com/office/powerpoint/2010/main" val="640652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Права пацијента и одговорност доктора стоматологије</a:t>
            </a:r>
            <a:endParaRPr lang="en-US" sz="3600" dirty="0"/>
          </a:p>
        </p:txBody>
      </p:sp>
      <p:sp>
        <p:nvSpPr>
          <p:cNvPr id="3" name="Content Placeholder 2"/>
          <p:cNvSpPr>
            <a:spLocks noGrp="1"/>
          </p:cNvSpPr>
          <p:nvPr>
            <p:ph idx="1"/>
          </p:nvPr>
        </p:nvSpPr>
        <p:spPr/>
        <p:txBody>
          <a:bodyPr>
            <a:normAutofit fontScale="92500" lnSpcReduction="20000"/>
          </a:bodyPr>
          <a:lstStyle/>
          <a:p>
            <a:r>
              <a:rPr lang="sr-Cyrl-RS" sz="2400" dirty="0" smtClean="0"/>
              <a:t>Правила којима се у склопу међународних инструмената за људска права уређује заштита здравља могу се поделити на две групе: </a:t>
            </a:r>
          </a:p>
          <a:p>
            <a:r>
              <a:rPr lang="sr-Cyrl-RS" sz="3000" b="1" dirty="0" smtClean="0">
                <a:solidFill>
                  <a:srgbClr val="FF0000"/>
                </a:solidFill>
              </a:rPr>
              <a:t>она која штите јавно здравље и зато чине легитиман основ за ограничење људских права и </a:t>
            </a:r>
          </a:p>
          <a:p>
            <a:r>
              <a:rPr lang="sr-Cyrl-RS" sz="3000" b="1" dirty="0" smtClean="0">
                <a:solidFill>
                  <a:srgbClr val="FF0000"/>
                </a:solidFill>
              </a:rPr>
              <a:t>она која гарантују право на здравље и зато су извор индивидуалних права пацијената, али и обавеза државе (владе) према пацијентима.</a:t>
            </a:r>
          </a:p>
          <a:p>
            <a:r>
              <a:rPr lang="sr-Cyrl-RS" sz="2400" dirty="0" smtClean="0"/>
              <a:t>Мере којима се штити јавно здравље често долазе у сукоб са индивидуалним правима и </a:t>
            </a:r>
            <a:r>
              <a:rPr lang="sr-Cyrl-RS" sz="2400" dirty="0" err="1" smtClean="0"/>
              <a:t>слободома</a:t>
            </a:r>
            <a:r>
              <a:rPr lang="sr-Cyrl-RS" sz="2400" dirty="0" smtClean="0"/>
              <a:t> човека</a:t>
            </a:r>
          </a:p>
          <a:p>
            <a:r>
              <a:rPr lang="sr-Cyrl-RS" sz="2400" dirty="0" smtClean="0"/>
              <a:t>Зато је велика пажња усмерена на равнотежу између права на лични интегритет и слободу као и присилних мера које власт предузима за заштиту јавног здравља</a:t>
            </a:r>
            <a:endParaRPr lang="en-US" sz="2400" dirty="0"/>
          </a:p>
        </p:txBody>
      </p:sp>
    </p:spTree>
    <p:extLst>
      <p:ext uri="{BB962C8B-B14F-4D97-AF65-F5344CB8AC3E}">
        <p14:creationId xmlns:p14="http://schemas.microsoft.com/office/powerpoint/2010/main" val="252905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a:t>Права пацијента и одговорност доктора стоматологије</a:t>
            </a:r>
            <a:endParaRPr lang="en-US" sz="3600" dirty="0"/>
          </a:p>
        </p:txBody>
      </p:sp>
      <p:sp>
        <p:nvSpPr>
          <p:cNvPr id="3" name="Content Placeholder 2"/>
          <p:cNvSpPr>
            <a:spLocks noGrp="1"/>
          </p:cNvSpPr>
          <p:nvPr>
            <p:ph idx="1"/>
          </p:nvPr>
        </p:nvSpPr>
        <p:spPr/>
        <p:txBody>
          <a:bodyPr>
            <a:normAutofit/>
          </a:bodyPr>
          <a:lstStyle/>
          <a:p>
            <a:r>
              <a:rPr lang="sr-Cyrl-RS" sz="2800" dirty="0" smtClean="0"/>
              <a:t>Пресудну улогу има </a:t>
            </a:r>
            <a:r>
              <a:rPr lang="sr-Cyrl-RS" sz="2800" b="1" dirty="0" smtClean="0">
                <a:solidFill>
                  <a:srgbClr val="FF0000"/>
                </a:solidFill>
              </a:rPr>
              <a:t>медицинска етика </a:t>
            </a:r>
            <a:r>
              <a:rPr lang="sr-Cyrl-RS" sz="2800" dirty="0" smtClean="0"/>
              <a:t>која се све више преплиће са стандардима људских права</a:t>
            </a:r>
            <a:r>
              <a:rPr lang="en-US" sz="2800" dirty="0" smtClean="0"/>
              <a:t>,</a:t>
            </a:r>
          </a:p>
          <a:p>
            <a:r>
              <a:rPr lang="sr-Cyrl-RS" sz="2800" dirty="0" smtClean="0"/>
              <a:t>а са друге стране, све већа, како на националној тако и међународној основи, </a:t>
            </a:r>
            <a:r>
              <a:rPr lang="sr-Cyrl-RS" sz="2800" b="1" dirty="0" smtClean="0">
                <a:solidFill>
                  <a:srgbClr val="FF0000"/>
                </a:solidFill>
              </a:rPr>
              <a:t>регулација права пацијента</a:t>
            </a:r>
            <a:r>
              <a:rPr lang="sr-Cyrl-RS" sz="2800" dirty="0" smtClean="0"/>
              <a:t>.</a:t>
            </a:r>
          </a:p>
          <a:p>
            <a:r>
              <a:rPr lang="sr-Cyrl-RS" sz="2800" dirty="0" smtClean="0"/>
              <a:t>Једним делом се ова проблематика уређује у оквиру здравственог права, мада је њен садржај много шири.</a:t>
            </a:r>
            <a:endParaRPr lang="en-US" sz="2800" dirty="0"/>
          </a:p>
        </p:txBody>
      </p:sp>
    </p:spTree>
    <p:extLst>
      <p:ext uri="{BB962C8B-B14F-4D97-AF65-F5344CB8AC3E}">
        <p14:creationId xmlns:p14="http://schemas.microsoft.com/office/powerpoint/2010/main" val="775862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Лекарска етика</a:t>
            </a:r>
            <a:endParaRPr lang="en-US" sz="3600" dirty="0"/>
          </a:p>
        </p:txBody>
      </p:sp>
      <p:sp>
        <p:nvSpPr>
          <p:cNvPr id="3" name="Content Placeholder 2"/>
          <p:cNvSpPr>
            <a:spLocks noGrp="1"/>
          </p:cNvSpPr>
          <p:nvPr>
            <p:ph idx="1"/>
          </p:nvPr>
        </p:nvSpPr>
        <p:spPr/>
        <p:txBody>
          <a:bodyPr>
            <a:normAutofit lnSpcReduction="10000"/>
          </a:bodyPr>
          <a:lstStyle/>
          <a:p>
            <a:r>
              <a:rPr lang="sr-Cyrl-RS" sz="2400" dirty="0" smtClean="0"/>
              <a:t>Лекарска етика одређује права и дужности доктора приликом лечења, и то </a:t>
            </a:r>
            <a:r>
              <a:rPr lang="sr-Cyrl-RS" sz="2800" dirty="0" smtClean="0">
                <a:solidFill>
                  <a:srgbClr val="FF0000"/>
                </a:solidFill>
              </a:rPr>
              <a:t>у односу према пацијенту,  другом доктору, као и друштву.</a:t>
            </a:r>
          </a:p>
          <a:p>
            <a:r>
              <a:rPr lang="sr-Cyrl-RS" sz="2400" dirty="0" smtClean="0"/>
              <a:t>Темељи лекарске етике су у </a:t>
            </a:r>
            <a:r>
              <a:rPr lang="sr-Cyrl-RS" sz="2400" dirty="0" err="1" smtClean="0"/>
              <a:t>Хипократовој</a:t>
            </a:r>
            <a:r>
              <a:rPr lang="sr-Cyrl-RS" sz="2400" dirty="0" smtClean="0"/>
              <a:t> заклетви (460.-377 пре нове ере) која се чува у оквиру дела </a:t>
            </a:r>
            <a:r>
              <a:rPr lang="sr-Latn-RS" sz="2400" dirty="0" err="1" smtClean="0">
                <a:solidFill>
                  <a:srgbClr val="FF0000"/>
                </a:solidFill>
              </a:rPr>
              <a:t>Corpus</a:t>
            </a:r>
            <a:r>
              <a:rPr lang="sr-Latn-RS" sz="2400" dirty="0" smtClean="0">
                <a:solidFill>
                  <a:srgbClr val="FF0000"/>
                </a:solidFill>
              </a:rPr>
              <a:t> </a:t>
            </a:r>
            <a:r>
              <a:rPr lang="sr-Latn-RS" sz="2400" dirty="0" err="1" smtClean="0">
                <a:solidFill>
                  <a:srgbClr val="FF0000"/>
                </a:solidFill>
              </a:rPr>
              <a:t>Hipocraticum</a:t>
            </a:r>
            <a:r>
              <a:rPr lang="sr-Latn-RS" sz="2400" dirty="0" smtClean="0">
                <a:solidFill>
                  <a:srgbClr val="FF0000"/>
                </a:solidFill>
              </a:rPr>
              <a:t>,</a:t>
            </a:r>
            <a:r>
              <a:rPr lang="sr-Cyrl-RS" sz="2400" dirty="0" smtClean="0"/>
              <a:t>а потиче из </a:t>
            </a:r>
            <a:r>
              <a:rPr lang="sr-Cyrl-RS" sz="2400" dirty="0" err="1" smtClean="0"/>
              <a:t>питагорејске</a:t>
            </a:r>
            <a:r>
              <a:rPr lang="sr-Cyrl-RS" sz="2400" dirty="0" smtClean="0"/>
              <a:t> филозофске школе.</a:t>
            </a:r>
          </a:p>
          <a:p>
            <a:r>
              <a:rPr lang="sr-Cyrl-RS" sz="2400" dirty="0" smtClean="0"/>
              <a:t>У </a:t>
            </a:r>
            <a:r>
              <a:rPr lang="sr-Latn-RS" sz="2400" dirty="0" smtClean="0"/>
              <a:t>V </a:t>
            </a:r>
            <a:r>
              <a:rPr lang="sr-Cyrl-RS" sz="2400" dirty="0" smtClean="0"/>
              <a:t>веку пре нове ере била је уобичајена пре ступања у друштво </a:t>
            </a:r>
            <a:r>
              <a:rPr lang="sr-Cyrl-RS" sz="2400" dirty="0" err="1" smtClean="0"/>
              <a:t>Асклепијада</a:t>
            </a:r>
            <a:r>
              <a:rPr lang="sr-Cyrl-RS" sz="2400" dirty="0" smtClean="0"/>
              <a:t> на острву Кос. </a:t>
            </a:r>
          </a:p>
          <a:p>
            <a:r>
              <a:rPr lang="sr-Cyrl-RS" sz="2400" dirty="0" smtClean="0"/>
              <a:t>Вероватно је и сам </a:t>
            </a:r>
            <a:r>
              <a:rPr lang="sr-Cyrl-RS" sz="2400" dirty="0" err="1" smtClean="0"/>
              <a:t>Хипократ</a:t>
            </a:r>
            <a:r>
              <a:rPr lang="sr-Cyrl-RS" sz="2400" dirty="0" smtClean="0"/>
              <a:t> полагао заклетву.</a:t>
            </a:r>
          </a:p>
          <a:p>
            <a:r>
              <a:rPr lang="sr-Cyrl-RS" sz="2400" dirty="0" smtClean="0"/>
              <a:t>Она је увела у медицину начело </a:t>
            </a:r>
            <a:r>
              <a:rPr lang="sr-Latn-RS" sz="2400" dirty="0" smtClean="0">
                <a:solidFill>
                  <a:srgbClr val="FF0000"/>
                </a:solidFill>
              </a:rPr>
              <a:t>PRIMUM NIL</a:t>
            </a:r>
            <a:r>
              <a:rPr lang="en-US" sz="2400" dirty="0" smtClean="0">
                <a:solidFill>
                  <a:srgbClr val="FF0000"/>
                </a:solidFill>
              </a:rPr>
              <a:t> </a:t>
            </a:r>
            <a:r>
              <a:rPr lang="sr-Latn-RS" sz="2400" dirty="0" smtClean="0">
                <a:solidFill>
                  <a:srgbClr val="FF0000"/>
                </a:solidFill>
              </a:rPr>
              <a:t>(NON) NOCERE</a:t>
            </a:r>
            <a:r>
              <a:rPr lang="sr-Latn-RS" sz="2400" dirty="0" smtClean="0"/>
              <a:t>.</a:t>
            </a:r>
            <a:endParaRPr lang="en-US" sz="2400" dirty="0"/>
          </a:p>
        </p:txBody>
      </p:sp>
    </p:spTree>
    <p:extLst>
      <p:ext uri="{BB962C8B-B14F-4D97-AF65-F5344CB8AC3E}">
        <p14:creationId xmlns:p14="http://schemas.microsoft.com/office/powerpoint/2010/main" val="791677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4632"/>
            <a:ext cx="11128248" cy="1609344"/>
          </a:xfrm>
        </p:spPr>
        <p:txBody>
          <a:bodyPr>
            <a:normAutofit/>
          </a:bodyPr>
          <a:lstStyle/>
          <a:p>
            <a:r>
              <a:rPr lang="sr-Cyrl-RS" sz="3600" dirty="0" smtClean="0"/>
              <a:t>                         </a:t>
            </a:r>
            <a:r>
              <a:rPr lang="sr-Latn-RS" sz="3600" dirty="0" smtClean="0"/>
              <a:t>art </a:t>
            </a:r>
            <a:r>
              <a:rPr lang="sr-Latn-RS" sz="3600" dirty="0" err="1" smtClean="0"/>
              <a:t>longa</a:t>
            </a:r>
            <a:r>
              <a:rPr lang="sr-Cyrl-RS" sz="3600" dirty="0" smtClean="0"/>
              <a:t>,</a:t>
            </a:r>
            <a:r>
              <a:rPr lang="sr-Latn-RS" sz="3600" dirty="0"/>
              <a:t> Vita </a:t>
            </a:r>
            <a:r>
              <a:rPr lang="sr-Latn-RS" sz="3600" dirty="0" err="1"/>
              <a:t>brevis</a:t>
            </a:r>
            <a:endParaRPr lang="en-US"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00022" y="1983973"/>
            <a:ext cx="4533364" cy="4519858"/>
          </a:xfrm>
        </p:spPr>
      </p:pic>
    </p:spTree>
    <p:extLst>
      <p:ext uri="{BB962C8B-B14F-4D97-AF65-F5344CB8AC3E}">
        <p14:creationId xmlns:p14="http://schemas.microsoft.com/office/powerpoint/2010/main" val="3763128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Лекарска етика</a:t>
            </a:r>
            <a:endParaRPr lang="en-US" sz="3600" dirty="0"/>
          </a:p>
        </p:txBody>
      </p:sp>
      <p:sp>
        <p:nvSpPr>
          <p:cNvPr id="3" name="Content Placeholder 2"/>
          <p:cNvSpPr>
            <a:spLocks noGrp="1"/>
          </p:cNvSpPr>
          <p:nvPr>
            <p:ph idx="1"/>
          </p:nvPr>
        </p:nvSpPr>
        <p:spPr/>
        <p:txBody>
          <a:bodyPr>
            <a:normAutofit lnSpcReduction="10000"/>
          </a:bodyPr>
          <a:lstStyle/>
          <a:p>
            <a:r>
              <a:rPr lang="sr-Cyrl-RS" sz="2400" dirty="0" smtClean="0"/>
              <a:t>После Другог светског рата све се више истицало да је </a:t>
            </a:r>
            <a:r>
              <a:rPr lang="sr-Cyrl-RS" sz="2400" dirty="0" err="1" smtClean="0"/>
              <a:t>Хипократову</a:t>
            </a:r>
            <a:r>
              <a:rPr lang="sr-Cyrl-RS" sz="2400" dirty="0" smtClean="0"/>
              <a:t> заклетву потребно прилагодити потребама времена.</a:t>
            </a:r>
          </a:p>
          <a:p>
            <a:r>
              <a:rPr lang="sr-Cyrl-RS" sz="2400" dirty="0" smtClean="0"/>
              <a:t>Као резултат тога на Другој скупштини Светског </a:t>
            </a:r>
            <a:r>
              <a:rPr lang="sr-Cyrl-RS" sz="2400" dirty="0" err="1" smtClean="0"/>
              <a:t>лечничког</a:t>
            </a:r>
            <a:r>
              <a:rPr lang="sr-Cyrl-RS" sz="2400" dirty="0" smtClean="0"/>
              <a:t> удружења у Женеви 1948 године прихваћена је нова заклетва </a:t>
            </a:r>
            <a:r>
              <a:rPr lang="sr-Cyrl-RS" sz="2400" dirty="0" err="1" smtClean="0"/>
              <a:t>тзв</a:t>
            </a:r>
            <a:r>
              <a:rPr lang="sr-Cyrl-RS" sz="2400" dirty="0" smtClean="0"/>
              <a:t> „ Женевска формулација </a:t>
            </a:r>
            <a:r>
              <a:rPr lang="sr-Cyrl-RS" sz="2400" dirty="0" err="1" smtClean="0"/>
              <a:t>Хипократове</a:t>
            </a:r>
            <a:r>
              <a:rPr lang="sr-Cyrl-RS" sz="2400" dirty="0" smtClean="0"/>
              <a:t> заклетве“.</a:t>
            </a:r>
          </a:p>
          <a:p>
            <a:r>
              <a:rPr lang="sr-Cyrl-RS" sz="2400" dirty="0" smtClean="0"/>
              <a:t>Већ следеће године на Трећој главној скупштини Светског </a:t>
            </a:r>
            <a:r>
              <a:rPr lang="sr-Cyrl-RS" sz="2400" dirty="0" err="1" smtClean="0"/>
              <a:t>лечничког</a:t>
            </a:r>
            <a:r>
              <a:rPr lang="sr-Cyrl-RS" sz="2400" dirty="0" smtClean="0"/>
              <a:t> удружења у Лондону донет је и „Међународни кодекс лекарске етике“ који је од тада два пута допуњен - 1968. и 1983. године.</a:t>
            </a:r>
          </a:p>
          <a:p>
            <a:r>
              <a:rPr lang="sr-Cyrl-RS" sz="2800" dirty="0" smtClean="0">
                <a:solidFill>
                  <a:srgbClr val="FF0000"/>
                </a:solidFill>
              </a:rPr>
              <a:t>Главна новост у кодексу је то што је у појам хуманости укључен однос лекара према друштвеној заједници.</a:t>
            </a:r>
          </a:p>
          <a:p>
            <a:r>
              <a:rPr lang="sr-Cyrl-RS" sz="2400" dirty="0" smtClean="0"/>
              <a:t>Лекарска комора Србије је прихватила овај кодекс</a:t>
            </a:r>
          </a:p>
        </p:txBody>
      </p:sp>
    </p:spTree>
    <p:extLst>
      <p:ext uri="{BB962C8B-B14F-4D97-AF65-F5344CB8AC3E}">
        <p14:creationId xmlns:p14="http://schemas.microsoft.com/office/powerpoint/2010/main" val="309469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4632"/>
            <a:ext cx="12192000" cy="1609344"/>
          </a:xfrm>
        </p:spPr>
        <p:txBody>
          <a:bodyPr>
            <a:normAutofit/>
          </a:bodyPr>
          <a:lstStyle/>
          <a:p>
            <a:r>
              <a:rPr lang="sr-Cyrl-RS" sz="3200" b="1" dirty="0" smtClean="0">
                <a:solidFill>
                  <a:srgbClr val="FF0000"/>
                </a:solidFill>
              </a:rPr>
              <a:t>Здравствено право-потпуно аутономна група права</a:t>
            </a:r>
            <a:endParaRPr lang="en-US" sz="3200" b="1" dirty="0">
              <a:solidFill>
                <a:srgbClr val="FF0000"/>
              </a:solidFill>
            </a:endParaRPr>
          </a:p>
        </p:txBody>
      </p:sp>
      <p:sp>
        <p:nvSpPr>
          <p:cNvPr id="3" name="Content Placeholder 2"/>
          <p:cNvSpPr>
            <a:spLocks noGrp="1"/>
          </p:cNvSpPr>
          <p:nvPr>
            <p:ph idx="1"/>
          </p:nvPr>
        </p:nvSpPr>
        <p:spPr>
          <a:xfrm>
            <a:off x="103031" y="1674254"/>
            <a:ext cx="12088969" cy="4497946"/>
          </a:xfrm>
        </p:spPr>
        <p:txBody>
          <a:bodyPr>
            <a:noAutofit/>
          </a:bodyPr>
          <a:lstStyle/>
          <a:p>
            <a:pPr marL="0" indent="0">
              <a:buNone/>
            </a:pPr>
            <a:r>
              <a:rPr lang="sr-Cyrl-RS" sz="2800" dirty="0" smtClean="0"/>
              <a:t>Здравствено право се бави:</a:t>
            </a:r>
          </a:p>
          <a:p>
            <a:pPr marL="0" indent="0">
              <a:buNone/>
            </a:pPr>
            <a:r>
              <a:rPr lang="sr-Cyrl-RS" sz="2800" dirty="0" smtClean="0">
                <a:solidFill>
                  <a:srgbClr val="FF0000"/>
                </a:solidFill>
              </a:rPr>
              <a:t>1.Регулацијом деловања целокупног здравственог система </a:t>
            </a:r>
            <a:r>
              <a:rPr lang="sr-Cyrl-RS" sz="2800" dirty="0" smtClean="0"/>
              <a:t>(функционисање, финансирање, здравствено осигурање, организација, управљање и одговорност здравствених установа)</a:t>
            </a:r>
          </a:p>
          <a:p>
            <a:pPr marL="0" indent="0">
              <a:buNone/>
            </a:pPr>
            <a:r>
              <a:rPr lang="sr-Cyrl-RS" sz="2800" dirty="0" smtClean="0">
                <a:solidFill>
                  <a:srgbClr val="FF0000"/>
                </a:solidFill>
              </a:rPr>
              <a:t>2. Регулација у односу према здравственом особљу </a:t>
            </a:r>
            <a:r>
              <a:rPr lang="sr-Cyrl-RS" sz="2800" dirty="0" smtClean="0"/>
              <a:t>(едукација особља, одговорност особља, кривична одговорност, грађанска права…)</a:t>
            </a:r>
          </a:p>
          <a:p>
            <a:pPr marL="0" indent="0">
              <a:buNone/>
            </a:pPr>
            <a:r>
              <a:rPr lang="sr-Cyrl-RS" sz="2800" dirty="0" smtClean="0">
                <a:solidFill>
                  <a:srgbClr val="FF0000"/>
                </a:solidFill>
              </a:rPr>
              <a:t>3. Права пацијента </a:t>
            </a:r>
            <a:r>
              <a:rPr lang="sr-Cyrl-RS" sz="2800" dirty="0" smtClean="0"/>
              <a:t>(на лечење, информацију, самоодређење, приватност и др.)</a:t>
            </a:r>
          </a:p>
          <a:p>
            <a:pPr marL="0" indent="0">
              <a:buNone/>
            </a:pPr>
            <a:r>
              <a:rPr lang="sr-Cyrl-RS" sz="2800" dirty="0" smtClean="0">
                <a:solidFill>
                  <a:srgbClr val="FF0000"/>
                </a:solidFill>
              </a:rPr>
              <a:t>4. Медицински захвати </a:t>
            </a:r>
            <a:r>
              <a:rPr lang="sr-Cyrl-RS" sz="2800" dirty="0" smtClean="0"/>
              <a:t>(трансплантација, вештачка оплодња, присилна </a:t>
            </a:r>
            <a:r>
              <a:rPr lang="sr-Cyrl-RS" sz="2800" dirty="0" err="1" smtClean="0"/>
              <a:t>хоспитализација</a:t>
            </a:r>
            <a:r>
              <a:rPr lang="sr-Cyrl-RS" sz="2800" dirty="0" smtClean="0"/>
              <a:t> и др.)</a:t>
            </a:r>
          </a:p>
          <a:p>
            <a:pPr marL="0" indent="0">
              <a:buNone/>
            </a:pPr>
            <a:r>
              <a:rPr lang="sr-Cyrl-RS" sz="2800" dirty="0" smtClean="0">
                <a:solidFill>
                  <a:srgbClr val="FF0000"/>
                </a:solidFill>
              </a:rPr>
              <a:t>5. Лекар пред судом као вештак</a:t>
            </a:r>
            <a:r>
              <a:rPr lang="sr-Cyrl-RS" sz="2800" dirty="0" smtClean="0"/>
              <a:t>.</a:t>
            </a:r>
            <a:endParaRPr lang="en-US" sz="2800" dirty="0"/>
          </a:p>
        </p:txBody>
      </p:sp>
    </p:spTree>
    <p:extLst>
      <p:ext uri="{BB962C8B-B14F-4D97-AF65-F5344CB8AC3E}">
        <p14:creationId xmlns:p14="http://schemas.microsoft.com/office/powerpoint/2010/main" val="22992667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612</TotalTime>
  <Words>1646</Words>
  <Application>Microsoft Office PowerPoint</Application>
  <PresentationFormat>Widescreen</PresentationFormat>
  <Paragraphs>112</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Cambria</vt:lpstr>
      <vt:lpstr>Rockwell</vt:lpstr>
      <vt:lpstr>Rockwell Condensed</vt:lpstr>
      <vt:lpstr>Wingdings</vt:lpstr>
      <vt:lpstr>Wood Type</vt:lpstr>
      <vt:lpstr>     ГРЕШКЕ У ЛЕЧЕЊУ И КРИВИЧНА ОДГОВОРНОСТ СТОМАТОЛОГА  Dental mistreatment and dentist’s criminal reponsibility </vt:lpstr>
      <vt:lpstr>Дефиниција здравља</vt:lpstr>
      <vt:lpstr>Правни аспекти</vt:lpstr>
      <vt:lpstr>Права пацијента и одговорност доктора стоматологије</vt:lpstr>
      <vt:lpstr>Права пацијента и одговорност доктора стоматологије</vt:lpstr>
      <vt:lpstr>Лекарска етика</vt:lpstr>
      <vt:lpstr>                         art longa, Vita brevis</vt:lpstr>
      <vt:lpstr>Лекарска етика</vt:lpstr>
      <vt:lpstr>Здравствено право-потпуно аутономна група права</vt:lpstr>
      <vt:lpstr>Извори здравственог права</vt:lpstr>
      <vt:lpstr>Извори међународног здравственог права</vt:lpstr>
      <vt:lpstr>Људска права у медицини</vt:lpstr>
      <vt:lpstr>Право на самоодређење</vt:lpstr>
      <vt:lpstr>Право на информисани пристанак</vt:lpstr>
      <vt:lpstr>Право на информисани пристанак</vt:lpstr>
      <vt:lpstr>Право на информисани притисак</vt:lpstr>
      <vt:lpstr>Право на приватност</vt:lpstr>
      <vt:lpstr>Професионална тајна</vt:lpstr>
      <vt:lpstr>Општим интересом или интересом друге особе који је важнији од чувања тајне може се сматрати:</vt:lpstr>
      <vt:lpstr>Одговорност лекара</vt:lpstr>
      <vt:lpstr>Кривична одговорност</vt:lpstr>
      <vt:lpstr>Овај цитат упозорава на чињеницу да је проблем штете на зубима и у устима, као и њихово вредновање веома старо. Али, оцена повреде  и њихова накнада зависе од друштва, обичаја, закона и прописа у датом тренутку.</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Правни аспекти</dc:title>
  <dc:creator>Suzana Matejic</dc:creator>
  <cp:lastModifiedBy>Suzana Matejic</cp:lastModifiedBy>
  <cp:revision>54</cp:revision>
  <dcterms:created xsi:type="dcterms:W3CDTF">2015-02-05T17:56:46Z</dcterms:created>
  <dcterms:modified xsi:type="dcterms:W3CDTF">2017-11-12T11:45:45Z</dcterms:modified>
</cp:coreProperties>
</file>