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82" r:id="rId3"/>
    <p:sldId id="283" r:id="rId4"/>
    <p:sldId id="284" r:id="rId5"/>
    <p:sldId id="285" r:id="rId6"/>
    <p:sldId id="286" r:id="rId7"/>
    <p:sldId id="287" r:id="rId8"/>
    <p:sldId id="288" r:id="rId9"/>
    <p:sldId id="289" r:id="rId10"/>
    <p:sldId id="290" r:id="rId11"/>
    <p:sldId id="295" r:id="rId12"/>
    <p:sldId id="291" r:id="rId13"/>
    <p:sldId id="296" r:id="rId14"/>
    <p:sldId id="292" r:id="rId15"/>
    <p:sldId id="297" r:id="rId16"/>
    <p:sldId id="293" r:id="rId17"/>
    <p:sldId id="294"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12.11.2017</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12.11.2017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12.11.2017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12.11.2017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12.11.2017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dirty="0"/>
              <a:t>12.11.2017</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dirty="0"/>
              <a:t>12.11.2017</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12.11.2017</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 y="1431924"/>
            <a:ext cx="7881870" cy="3912807"/>
          </a:xfrm>
        </p:spPr>
        <p:txBody>
          <a:bodyPr>
            <a:normAutofit fontScale="90000"/>
          </a:bodyPr>
          <a:lstStyle/>
          <a:p>
            <a:pPr algn="ctr"/>
            <a:r>
              <a:rPr lang="sr-Cyrl-RS" dirty="0" smtClean="0"/>
              <a:t>     </a:t>
            </a:r>
            <a:r>
              <a:rPr lang="sr-Cyrl-RS" altLang="en-US" sz="4800" b="1" dirty="0">
                <a:solidFill>
                  <a:srgbClr val="FF3300"/>
                </a:solidFill>
              </a:rPr>
              <a:t>ГРЕШКЕ У ЛЕЧЕЊУ И КРИВИЧНА ОДГОВОРНОСТ </a:t>
            </a:r>
            <a:r>
              <a:rPr lang="sr-Cyrl-RS" altLang="en-US" sz="4800" b="1" dirty="0" smtClean="0">
                <a:solidFill>
                  <a:srgbClr val="FF3300"/>
                </a:solidFill>
              </a:rPr>
              <a:t>СТОМАТОЛОГА</a:t>
            </a:r>
            <a:br>
              <a:rPr lang="sr-Cyrl-RS" altLang="en-US" sz="4800" b="1" dirty="0" smtClean="0">
                <a:solidFill>
                  <a:srgbClr val="FF3300"/>
                </a:solidFill>
              </a:rPr>
            </a:br>
            <a:r>
              <a:rPr lang="en-US" altLang="en-US" sz="4800" b="1" dirty="0" smtClean="0">
                <a:solidFill>
                  <a:srgbClr val="FF3300"/>
                </a:solidFill>
              </a:rPr>
              <a:t/>
            </a:r>
            <a:br>
              <a:rPr lang="en-US" altLang="en-US" sz="4800" b="1" dirty="0" smtClean="0">
                <a:solidFill>
                  <a:srgbClr val="FF3300"/>
                </a:solidFill>
              </a:rPr>
            </a:br>
            <a:r>
              <a:rPr lang="sr-Cyrl-RS" altLang="en-US" sz="4800" b="1" dirty="0" smtClean="0">
                <a:solidFill>
                  <a:srgbClr val="FF3300"/>
                </a:solidFill>
              </a:rPr>
              <a:t>примери</a:t>
            </a:r>
            <a:r>
              <a:rPr lang="sr-Latn-RS" altLang="en-US" sz="4800" b="1" dirty="0">
                <a:solidFill>
                  <a:srgbClr val="FF3300"/>
                </a:solidFill>
              </a:rPr>
              <a:t/>
            </a:r>
            <a:br>
              <a:rPr lang="sr-Latn-RS" altLang="en-US" sz="4800" b="1" dirty="0">
                <a:solidFill>
                  <a:srgbClr val="FF3300"/>
                </a:solidFill>
              </a:rPr>
            </a:br>
            <a:r>
              <a:rPr lang="sr-Latn-RS" altLang="en-US" sz="4800" b="1" dirty="0">
                <a:solidFill>
                  <a:srgbClr val="FF3300"/>
                </a:solidFill>
              </a:rPr>
              <a:t/>
            </a:r>
            <a:br>
              <a:rPr lang="sr-Latn-RS" altLang="en-US" sz="4800" b="1" dirty="0">
                <a:solidFill>
                  <a:srgbClr val="FF3300"/>
                </a:solidFill>
              </a:rPr>
            </a:br>
            <a:r>
              <a:rPr lang="en-US" altLang="en-US" dirty="0">
                <a:solidFill>
                  <a:srgbClr val="FF3300"/>
                </a:solidFill>
              </a:rPr>
              <a:t/>
            </a:r>
            <a:br>
              <a:rPr lang="en-US" altLang="en-US" dirty="0">
                <a:solidFill>
                  <a:srgbClr val="FF3300"/>
                </a:solidFill>
              </a:rPr>
            </a:br>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10896" y="802626"/>
            <a:ext cx="3581400" cy="2187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10896" y="2990201"/>
            <a:ext cx="3581400" cy="2189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4044638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dirty="0" smtClean="0"/>
              <a:t>Дискусија</a:t>
            </a:r>
            <a:br>
              <a:rPr lang="sr-Cyrl-RS" sz="2800" dirty="0" smtClean="0"/>
            </a:br>
            <a:r>
              <a:rPr lang="sr-Cyrl-RS" sz="2800" dirty="0" smtClean="0"/>
              <a:t>анализа медицинских налаза и судских списа кроз стручне ставове</a:t>
            </a:r>
            <a:endParaRPr lang="en-US" sz="2800" dirty="0"/>
          </a:p>
        </p:txBody>
      </p:sp>
      <p:sp>
        <p:nvSpPr>
          <p:cNvPr id="3" name="Content Placeholder 2"/>
          <p:cNvSpPr>
            <a:spLocks noGrp="1"/>
          </p:cNvSpPr>
          <p:nvPr>
            <p:ph idx="1"/>
          </p:nvPr>
        </p:nvSpPr>
        <p:spPr>
          <a:xfrm>
            <a:off x="1069848" y="2121408"/>
            <a:ext cx="10058400" cy="4736592"/>
          </a:xfrm>
        </p:spPr>
        <p:txBody>
          <a:bodyPr>
            <a:normAutofit/>
          </a:bodyPr>
          <a:lstStyle/>
          <a:p>
            <a:r>
              <a:rPr lang="sr-Cyrl-RS" sz="2400" dirty="0" smtClean="0"/>
              <a:t>Да би мера лечења била професионално легитимна и правно допуштена, морају се стећи три битна услова: индикација за терапију, пристанак обавештеног пацијента и поступање по правилима медицинске струке.</a:t>
            </a:r>
          </a:p>
          <a:p>
            <a:r>
              <a:rPr lang="sr-Cyrl-RS" sz="2400" dirty="0" smtClean="0"/>
              <a:t>Дете са </a:t>
            </a:r>
            <a:r>
              <a:rPr lang="sr-Cyrl-RS" sz="2400" dirty="0" smtClean="0"/>
              <a:t>посебним </a:t>
            </a:r>
            <a:r>
              <a:rPr lang="sr-Cyrl-RS" sz="2400" dirty="0" smtClean="0"/>
              <a:t>потребама упућено је ради два зуба у општој анестезији.</a:t>
            </a:r>
          </a:p>
          <a:p>
            <a:r>
              <a:rPr lang="sr-Cyrl-RS" sz="2400" dirty="0" smtClean="0"/>
              <a:t>Мајка то одбија и инсистира да се детету помогне.</a:t>
            </a:r>
          </a:p>
          <a:p>
            <a:r>
              <a:rPr lang="sr-Cyrl-RS" sz="2400" dirty="0" smtClean="0"/>
              <a:t>Након прегледа утврђено је да је неопходно извадити три зуба (</a:t>
            </a:r>
            <a:r>
              <a:rPr lang="sr-Cyrl-RS" sz="2400" b="1" dirty="0" smtClean="0"/>
              <a:t>индикација за терапију). </a:t>
            </a:r>
          </a:p>
          <a:p>
            <a:endParaRPr lang="sr-Cyrl-RS" dirty="0" smtClean="0"/>
          </a:p>
        </p:txBody>
      </p:sp>
    </p:spTree>
    <p:extLst>
      <p:ext uri="{BB962C8B-B14F-4D97-AF65-F5344CB8AC3E}">
        <p14:creationId xmlns:p14="http://schemas.microsoft.com/office/powerpoint/2010/main" val="6692896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214" y="484632"/>
            <a:ext cx="10832034" cy="1609344"/>
          </a:xfrm>
        </p:spPr>
        <p:txBody>
          <a:bodyPr>
            <a:normAutofit/>
          </a:bodyPr>
          <a:lstStyle/>
          <a:p>
            <a:r>
              <a:rPr lang="sr-Cyrl-RS" sz="2800" dirty="0"/>
              <a:t>анализа медицинских налаза и судских списа кроз стручне ставове</a:t>
            </a:r>
            <a:endParaRPr lang="en-US" sz="2800" dirty="0"/>
          </a:p>
        </p:txBody>
      </p:sp>
      <p:sp>
        <p:nvSpPr>
          <p:cNvPr id="3" name="Content Placeholder 2"/>
          <p:cNvSpPr>
            <a:spLocks noGrp="1"/>
          </p:cNvSpPr>
          <p:nvPr>
            <p:ph idx="1"/>
          </p:nvPr>
        </p:nvSpPr>
        <p:spPr/>
        <p:txBody>
          <a:bodyPr/>
          <a:lstStyle/>
          <a:p>
            <a:r>
              <a:rPr lang="sr-Cyrl-RS" sz="2800" dirty="0"/>
              <a:t>У стоматологији, по процени стоматолога, када је </a:t>
            </a:r>
            <a:r>
              <a:rPr lang="sr-Cyrl-RS" sz="2800" dirty="0" err="1"/>
              <a:t>индикована</a:t>
            </a:r>
            <a:r>
              <a:rPr lang="sr-Cyrl-RS" sz="2800" dirty="0"/>
              <a:t> општа анестезија а сама интервенција </a:t>
            </a:r>
            <a:r>
              <a:rPr lang="sr-Cyrl-RS" sz="2800" dirty="0" smtClean="0"/>
              <a:t>краткотрајна, </a:t>
            </a:r>
            <a:r>
              <a:rPr lang="sr-Cyrl-RS" sz="2800" dirty="0"/>
              <a:t>може се </a:t>
            </a:r>
            <a:r>
              <a:rPr lang="sr-Cyrl-RS" sz="2800" dirty="0" err="1"/>
              <a:t>индиковати</a:t>
            </a:r>
            <a:r>
              <a:rPr lang="sr-Cyrl-RS" sz="2800" dirty="0"/>
              <a:t> и рад у локалној анестезији уз одређену протоколарну процедуру.</a:t>
            </a:r>
          </a:p>
          <a:p>
            <a:r>
              <a:rPr lang="sr-Cyrl-RS" sz="2800" dirty="0"/>
              <a:t>Не сме се вршити притисак на родитеље. Морају се објаснити ризици. У овом случају све је учињено а инсистирала је мајка. Сам акт држања детета (по упутству стоматолога) који је </a:t>
            </a:r>
            <a:r>
              <a:rPr lang="sr-Cyrl-RS" sz="2800" dirty="0" err="1"/>
              <a:t>протоколаран</a:t>
            </a:r>
            <a:r>
              <a:rPr lang="sr-Cyrl-RS" sz="2800" dirty="0"/>
              <a:t> у стоматологији јесте </a:t>
            </a:r>
            <a:r>
              <a:rPr lang="sr-Cyrl-RS" sz="2800" b="1" dirty="0"/>
              <a:t>акт давања пристанка на интервенцију,</a:t>
            </a:r>
          </a:p>
          <a:p>
            <a:endParaRPr lang="sr-Cyrl-RS" dirty="0"/>
          </a:p>
          <a:p>
            <a:endParaRPr lang="en-US" dirty="0"/>
          </a:p>
        </p:txBody>
      </p:sp>
    </p:spTree>
    <p:extLst>
      <p:ext uri="{BB962C8B-B14F-4D97-AF65-F5344CB8AC3E}">
        <p14:creationId xmlns:p14="http://schemas.microsoft.com/office/powerpoint/2010/main" val="42116083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dirty="0"/>
              <a:t>Дискусија</a:t>
            </a:r>
            <a:br>
              <a:rPr lang="sr-Cyrl-RS" sz="2800" dirty="0"/>
            </a:br>
            <a:r>
              <a:rPr lang="sr-Cyrl-RS" sz="2800" dirty="0"/>
              <a:t>анализа медицинских налаза и судских списа кроз стручне ставове</a:t>
            </a:r>
            <a:endParaRPr lang="en-US" sz="2800" dirty="0"/>
          </a:p>
        </p:txBody>
      </p:sp>
      <p:sp>
        <p:nvSpPr>
          <p:cNvPr id="3" name="Content Placeholder 2"/>
          <p:cNvSpPr>
            <a:spLocks noGrp="1"/>
          </p:cNvSpPr>
          <p:nvPr>
            <p:ph idx="1"/>
          </p:nvPr>
        </p:nvSpPr>
        <p:spPr/>
        <p:txBody>
          <a:bodyPr>
            <a:noAutofit/>
          </a:bodyPr>
          <a:lstStyle/>
          <a:p>
            <a:r>
              <a:rPr lang="sr-Cyrl-RS" sz="2800" dirty="0" smtClean="0"/>
              <a:t>Начин давања локалне анестезије учињен је по стандардној процедури и правилима струке кад се ради са децом која не сарађују.</a:t>
            </a:r>
          </a:p>
          <a:p>
            <a:r>
              <a:rPr lang="sr-Cyrl-RS" sz="2800" dirty="0" smtClean="0"/>
              <a:t>Мајка седи на стоматолошкој столици, дете јој седи у крилу, рукама обухвата грудни кош и руке да би се спречило покретање детета при интервенцији.</a:t>
            </a:r>
          </a:p>
          <a:p>
            <a:r>
              <a:rPr lang="sr-Cyrl-RS" sz="2800" dirty="0" smtClean="0"/>
              <a:t>Стоматолошка сестра фиксира положај главе и држи отворена уста.</a:t>
            </a:r>
          </a:p>
          <a:p>
            <a:r>
              <a:rPr lang="sr-Cyrl-RS" sz="2800" dirty="0" smtClean="0"/>
              <a:t>Све превентивне мере су употребљене (</a:t>
            </a:r>
            <a:r>
              <a:rPr lang="sr-Cyrl-RS" sz="2800" b="1" dirty="0" smtClean="0"/>
              <a:t>поступање по правилима медицинске струке) </a:t>
            </a:r>
          </a:p>
        </p:txBody>
      </p:sp>
    </p:spTree>
    <p:extLst>
      <p:ext uri="{BB962C8B-B14F-4D97-AF65-F5344CB8AC3E}">
        <p14:creationId xmlns:p14="http://schemas.microsoft.com/office/powerpoint/2010/main" val="28694120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a:t>анализа медицинских налаза и судских списа кроз стручне ставове</a:t>
            </a:r>
            <a:endParaRPr lang="en-US" sz="3200" b="1" dirty="0"/>
          </a:p>
        </p:txBody>
      </p:sp>
      <p:sp>
        <p:nvSpPr>
          <p:cNvPr id="3" name="Content Placeholder 2"/>
          <p:cNvSpPr>
            <a:spLocks noGrp="1"/>
          </p:cNvSpPr>
          <p:nvPr>
            <p:ph idx="1"/>
          </p:nvPr>
        </p:nvSpPr>
        <p:spPr/>
        <p:txBody>
          <a:bodyPr>
            <a:normAutofit fontScale="92500" lnSpcReduction="10000"/>
          </a:bodyPr>
          <a:lstStyle/>
          <a:p>
            <a:r>
              <a:rPr lang="sr-Cyrl-RS" sz="2800" dirty="0"/>
              <a:t>Долази до наглог померања детета и одвајање игле од шприца</a:t>
            </a:r>
            <a:r>
              <a:rPr lang="sr-Cyrl-RS" sz="2800" dirty="0" smtClean="0"/>
              <a:t>.</a:t>
            </a:r>
            <a:endParaRPr lang="en-US" sz="2800" dirty="0" smtClean="0"/>
          </a:p>
          <a:p>
            <a:r>
              <a:rPr lang="sr-Cyrl-RS" sz="2800" dirty="0" smtClean="0"/>
              <a:t> </a:t>
            </a:r>
            <a:r>
              <a:rPr lang="sr-Cyrl-RS" sz="2800" dirty="0"/>
              <a:t>Није постојао </a:t>
            </a:r>
            <a:r>
              <a:rPr lang="sr-Cyrl-RS" sz="2800" b="1" dirty="0"/>
              <a:t>умишљај да се нанесе телесна повреда</a:t>
            </a:r>
            <a:r>
              <a:rPr lang="sr-Cyrl-RS" sz="2800" dirty="0"/>
              <a:t>. </a:t>
            </a:r>
            <a:endParaRPr lang="en-US" sz="2800" dirty="0" smtClean="0"/>
          </a:p>
          <a:p>
            <a:r>
              <a:rPr lang="sr-Cyrl-RS" sz="2800" dirty="0" smtClean="0"/>
              <a:t>Није </a:t>
            </a:r>
            <a:r>
              <a:rPr lang="sr-Cyrl-RS" sz="2800" dirty="0"/>
              <a:t>се знало да ли је игла аспирирана или прогутана. </a:t>
            </a:r>
            <a:endParaRPr lang="en-US" sz="2800" dirty="0" smtClean="0"/>
          </a:p>
          <a:p>
            <a:r>
              <a:rPr lang="sr-Cyrl-RS" sz="2800" dirty="0" smtClean="0"/>
              <a:t>Дете </a:t>
            </a:r>
            <a:r>
              <a:rPr lang="sr-Cyrl-RS" sz="2800" dirty="0"/>
              <a:t>је ургентно упућено у пратњи два стоматолога, окривљене и још једног стоматолога. </a:t>
            </a:r>
            <a:endParaRPr lang="en-US" sz="2800" dirty="0" smtClean="0"/>
          </a:p>
          <a:p>
            <a:r>
              <a:rPr lang="sr-Cyrl-RS" sz="2800" dirty="0" smtClean="0"/>
              <a:t>Ово </a:t>
            </a:r>
            <a:r>
              <a:rPr lang="sr-Cyrl-RS" sz="2800" dirty="0"/>
              <a:t>упућује на чињеницу да </a:t>
            </a:r>
            <a:r>
              <a:rPr lang="sr-Cyrl-RS" sz="2800" b="1" dirty="0"/>
              <a:t>није дошло до једностраног прекида лечења од стране лекара </a:t>
            </a:r>
            <a:endParaRPr lang="en-US" sz="2800" b="1" dirty="0" smtClean="0"/>
          </a:p>
          <a:p>
            <a:r>
              <a:rPr lang="sr-Cyrl-RS" sz="2800" dirty="0" smtClean="0"/>
              <a:t>Такође </a:t>
            </a:r>
            <a:r>
              <a:rPr lang="sr-Cyrl-RS" sz="2800" dirty="0"/>
              <a:t>они су били све време у пратњи детета до смештања у стационарну установу</a:t>
            </a:r>
            <a:r>
              <a:rPr lang="sr-Cyrl-RS" sz="2800" b="1" dirty="0"/>
              <a:t>.</a:t>
            </a:r>
            <a:endParaRPr lang="en-US" sz="2800" b="1" dirty="0"/>
          </a:p>
          <a:p>
            <a:endParaRPr lang="en-US" dirty="0"/>
          </a:p>
        </p:txBody>
      </p:sp>
    </p:spTree>
    <p:extLst>
      <p:ext uri="{BB962C8B-B14F-4D97-AF65-F5344CB8AC3E}">
        <p14:creationId xmlns:p14="http://schemas.microsoft.com/office/powerpoint/2010/main" val="27025699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dirty="0"/>
              <a:t>анализа медицинских налаза и судских списа кроз стручне ставове</a:t>
            </a:r>
            <a:endParaRPr lang="en-US" sz="2800" dirty="0"/>
          </a:p>
        </p:txBody>
      </p:sp>
      <p:sp>
        <p:nvSpPr>
          <p:cNvPr id="3" name="Content Placeholder 2"/>
          <p:cNvSpPr>
            <a:spLocks noGrp="1"/>
          </p:cNvSpPr>
          <p:nvPr>
            <p:ph idx="1"/>
          </p:nvPr>
        </p:nvSpPr>
        <p:spPr/>
        <p:txBody>
          <a:bodyPr>
            <a:normAutofit/>
          </a:bodyPr>
          <a:lstStyle/>
          <a:p>
            <a:r>
              <a:rPr lang="sr-Cyrl-RS" sz="2800" dirty="0" smtClean="0"/>
              <a:t>Превладава мишљење да је игла као страно тело, кад се прогута, увек окренута својим тупим делом напред и не забада се у делове </a:t>
            </a:r>
            <a:r>
              <a:rPr lang="sr-Cyrl-RS" sz="2800" dirty="0" err="1" smtClean="0"/>
              <a:t>дигестивног</a:t>
            </a:r>
            <a:r>
              <a:rPr lang="sr-Cyrl-RS" sz="2800" dirty="0" smtClean="0"/>
              <a:t> система органа.</a:t>
            </a:r>
          </a:p>
          <a:p>
            <a:r>
              <a:rPr lang="sr-Cyrl-RS" sz="2800" dirty="0" smtClean="0"/>
              <a:t>У противном, она се увек налази у </a:t>
            </a:r>
            <a:r>
              <a:rPr lang="sr-Cyrl-RS" sz="2800" dirty="0" err="1" smtClean="0"/>
              <a:t>фаринксу</a:t>
            </a:r>
            <a:r>
              <a:rPr lang="sr-Cyrl-RS" sz="2800" dirty="0" smtClean="0"/>
              <a:t>.</a:t>
            </a:r>
          </a:p>
          <a:p>
            <a:r>
              <a:rPr lang="sr-Cyrl-RS" sz="2800" dirty="0" smtClean="0"/>
              <a:t>Неуспео покушај вађења игле није неуобичајен. Тад су мере опреза усмерене ка стомачним тегобама-абдоминалном крварењу и опструкцији црева. Столице се контролишу.  </a:t>
            </a:r>
            <a:r>
              <a:rPr lang="sr-Cyrl-RS" sz="2800" b="1" dirty="0" smtClean="0"/>
              <a:t>Абдоминалних тегоба није било, игла је избачена столицом и показана мајци.</a:t>
            </a:r>
          </a:p>
          <a:p>
            <a:endParaRPr lang="en-US" sz="2800" dirty="0"/>
          </a:p>
        </p:txBody>
      </p:sp>
    </p:spTree>
    <p:extLst>
      <p:ext uri="{BB962C8B-B14F-4D97-AF65-F5344CB8AC3E}">
        <p14:creationId xmlns:p14="http://schemas.microsoft.com/office/powerpoint/2010/main" val="5002343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a:t>анализа медицинских налаза и судских списа кроз стручне ставове</a:t>
            </a:r>
            <a:endParaRPr lang="en-US" sz="3200" dirty="0"/>
          </a:p>
        </p:txBody>
      </p:sp>
      <p:sp>
        <p:nvSpPr>
          <p:cNvPr id="3" name="Content Placeholder 2"/>
          <p:cNvSpPr>
            <a:spLocks noGrp="1"/>
          </p:cNvSpPr>
          <p:nvPr>
            <p:ph idx="1"/>
          </p:nvPr>
        </p:nvSpPr>
        <p:spPr/>
        <p:txBody>
          <a:bodyPr>
            <a:normAutofit/>
          </a:bodyPr>
          <a:lstStyle/>
          <a:p>
            <a:r>
              <a:rPr lang="sr-Cyrl-RS" sz="2800" dirty="0"/>
              <a:t>Развој клиничке слике и погоршање стања почиње два дана по пријему. Долази до патолошког прелома бутне кости. Већ сутрадан функција плућа је нарушена и дете је пребачено на интензивну негу. Предузете су све уобичајене лечења и реанимација код оваквих пацијената. Стање се и даље погоршава. Постепено се развија </a:t>
            </a:r>
            <a:r>
              <a:rPr lang="sr-Cyrl-RS" sz="2800" dirty="0" err="1"/>
              <a:t>иктерус</a:t>
            </a:r>
            <a:r>
              <a:rPr lang="sr-Cyrl-RS" sz="2800" dirty="0"/>
              <a:t> са </a:t>
            </a:r>
            <a:r>
              <a:rPr lang="sr-Cyrl-RS" sz="2800" dirty="0" err="1"/>
              <a:t>лабораторјским</a:t>
            </a:r>
            <a:r>
              <a:rPr lang="sr-Cyrl-RS" sz="2800" dirty="0"/>
              <a:t> знацима попуштања јетрине функције. Развија се </a:t>
            </a:r>
            <a:r>
              <a:rPr lang="sr-Cyrl-RS" sz="2800" dirty="0" err="1"/>
              <a:t>мултиорганска</a:t>
            </a:r>
            <a:r>
              <a:rPr lang="sr-Cyrl-RS" sz="2800" dirty="0"/>
              <a:t> </a:t>
            </a:r>
            <a:r>
              <a:rPr lang="sr-Cyrl-RS" sz="2800" dirty="0" err="1"/>
              <a:t>инсуфицијенција</a:t>
            </a:r>
            <a:r>
              <a:rPr lang="sr-Cyrl-RS" sz="2800" dirty="0"/>
              <a:t>, </a:t>
            </a:r>
            <a:r>
              <a:rPr lang="sr-Cyrl-RS" sz="2800" dirty="0" err="1"/>
              <a:t>дисеминована</a:t>
            </a:r>
            <a:r>
              <a:rPr lang="sr-Cyrl-RS" sz="2800" dirty="0"/>
              <a:t> </a:t>
            </a:r>
            <a:r>
              <a:rPr lang="sr-Cyrl-RS" sz="2800" dirty="0" err="1"/>
              <a:t>интраваскуларна</a:t>
            </a:r>
            <a:r>
              <a:rPr lang="sr-Cyrl-RS" sz="2800" dirty="0"/>
              <a:t> коагулација и респираторни </a:t>
            </a:r>
            <a:r>
              <a:rPr lang="sr-Cyrl-RS" sz="2800" dirty="0" err="1"/>
              <a:t>адулт</a:t>
            </a:r>
            <a:r>
              <a:rPr lang="sr-Cyrl-RS" sz="2800" dirty="0"/>
              <a:t> </a:t>
            </a:r>
            <a:r>
              <a:rPr lang="sr-Cyrl-RS" sz="2800" dirty="0" err="1"/>
              <a:t>дистерс</a:t>
            </a:r>
            <a:r>
              <a:rPr lang="sr-Cyrl-RS" sz="2800" dirty="0"/>
              <a:t> са смртним исходом. Мајка одбија обдукцију.</a:t>
            </a:r>
          </a:p>
        </p:txBody>
      </p:sp>
    </p:spTree>
    <p:extLst>
      <p:ext uri="{BB962C8B-B14F-4D97-AF65-F5344CB8AC3E}">
        <p14:creationId xmlns:p14="http://schemas.microsoft.com/office/powerpoint/2010/main" val="20670553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закључак</a:t>
            </a:r>
            <a:endParaRPr lang="en-US" sz="3200" dirty="0"/>
          </a:p>
        </p:txBody>
      </p:sp>
      <p:sp>
        <p:nvSpPr>
          <p:cNvPr id="3" name="Content Placeholder 2"/>
          <p:cNvSpPr>
            <a:spLocks noGrp="1"/>
          </p:cNvSpPr>
          <p:nvPr>
            <p:ph idx="1"/>
          </p:nvPr>
        </p:nvSpPr>
        <p:spPr/>
        <p:txBody>
          <a:bodyPr>
            <a:normAutofit/>
          </a:bodyPr>
          <a:lstStyle/>
          <a:p>
            <a:r>
              <a:rPr lang="sr-Cyrl-RS" sz="2800" dirty="0" smtClean="0"/>
              <a:t>Окривљени стоматолог при пружању лекарске помоћи у току давања локалне анестезије као увод у стоматолошку интервенцију над пацијентом није применио очигледно неподобно средство или очигледно неподобан начин лечења у радњама лекара није било несавесног поступања тј. радње нису проузроковале погоршање здравственог стања односно смрт пацијента није у узрочно-последичној вези са стоматолошким радњама и поступцима.</a:t>
            </a:r>
            <a:endParaRPr lang="en-US" sz="2800" dirty="0"/>
          </a:p>
        </p:txBody>
      </p:sp>
    </p:spTree>
    <p:extLst>
      <p:ext uri="{BB962C8B-B14F-4D97-AF65-F5344CB8AC3E}">
        <p14:creationId xmlns:p14="http://schemas.microsoft.com/office/powerpoint/2010/main" val="8018579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400" dirty="0" smtClean="0"/>
              <a:t>коментар</a:t>
            </a:r>
            <a:endParaRPr lang="en-US" sz="2400" dirty="0"/>
          </a:p>
        </p:txBody>
      </p:sp>
      <p:sp>
        <p:nvSpPr>
          <p:cNvPr id="3" name="Content Placeholder 2"/>
          <p:cNvSpPr>
            <a:spLocks noGrp="1"/>
          </p:cNvSpPr>
          <p:nvPr>
            <p:ph idx="1"/>
          </p:nvPr>
        </p:nvSpPr>
        <p:spPr>
          <a:xfrm>
            <a:off x="309093" y="1712890"/>
            <a:ext cx="11732653" cy="4459310"/>
          </a:xfrm>
        </p:spPr>
        <p:txBody>
          <a:bodyPr>
            <a:noAutofit/>
          </a:bodyPr>
          <a:lstStyle/>
          <a:p>
            <a:r>
              <a:rPr lang="sr-Cyrl-RS" sz="2400" dirty="0" smtClean="0"/>
              <a:t>У истражном поступку против стоматолога који се водио шест месеци након смртног исхода кључно је да се мајка предомислила (прво је одбила обдукцију, по којој би се утврдило постојање евентуалне перфорације црева, а потом ју је захтевала)</a:t>
            </a:r>
          </a:p>
          <a:p>
            <a:r>
              <a:rPr lang="sr-Cyrl-RS" sz="2400" dirty="0" smtClean="0"/>
              <a:t>Прогутана игла је изашла са столицом и </a:t>
            </a:r>
            <a:r>
              <a:rPr lang="sr-Cyrl-RS" sz="2400" dirty="0" err="1" smtClean="0"/>
              <a:t>притом</a:t>
            </a:r>
            <a:r>
              <a:rPr lang="sr-Cyrl-RS" sz="2400" dirty="0" smtClean="0"/>
              <a:t> је показана мајци.</a:t>
            </a:r>
          </a:p>
          <a:p>
            <a:r>
              <a:rPr lang="sr-Cyrl-RS" sz="2400" dirty="0" smtClean="0"/>
              <a:t>Чињеница да је дошло до лома бутне кости и системских органских компликација после тога, у спору је у другом плану.</a:t>
            </a:r>
          </a:p>
          <a:p>
            <a:r>
              <a:rPr lang="sr-Cyrl-RS" sz="2400" dirty="0" err="1" smtClean="0"/>
              <a:t>Задесно</a:t>
            </a:r>
            <a:r>
              <a:rPr lang="sr-Cyrl-RS" sz="2400" dirty="0" smtClean="0"/>
              <a:t> западање игле у дисајне и </a:t>
            </a:r>
            <a:r>
              <a:rPr lang="sr-Cyrl-RS" sz="2400" dirty="0" err="1" smtClean="0"/>
              <a:t>дигестивне</a:t>
            </a:r>
            <a:r>
              <a:rPr lang="sr-Cyrl-RS" sz="2400" dirty="0" smtClean="0"/>
              <a:t> путеве у већини случајева креће </a:t>
            </a:r>
            <a:r>
              <a:rPr lang="sr-Cyrl-RS" sz="2400" smtClean="0"/>
              <a:t>тупом страном</a:t>
            </a:r>
            <a:r>
              <a:rPr lang="sr-Cyrl-RS" sz="2400" dirty="0" smtClean="0"/>
              <a:t>.</a:t>
            </a:r>
          </a:p>
          <a:p>
            <a:r>
              <a:rPr lang="sr-Cyrl-RS" sz="2400" dirty="0"/>
              <a:t> </a:t>
            </a:r>
            <a:r>
              <a:rPr lang="sr-Cyrl-RS" sz="2400" dirty="0" smtClean="0"/>
              <a:t>Сигурно да је из дисајних путева потребно ургентно извадити страно тело.</a:t>
            </a:r>
          </a:p>
          <a:p>
            <a:r>
              <a:rPr lang="sr-Cyrl-RS" sz="2400" dirty="0" smtClean="0"/>
              <a:t>Уколико игла крене оштром страном, она се одмах забада у зидове </a:t>
            </a:r>
            <a:r>
              <a:rPr lang="sr-Cyrl-RS" sz="2400" dirty="0" err="1" smtClean="0"/>
              <a:t>фаринкса</a:t>
            </a:r>
            <a:r>
              <a:rPr lang="sr-Cyrl-RS" sz="2400" dirty="0" smtClean="0"/>
              <a:t>.</a:t>
            </a:r>
            <a:endParaRPr lang="en-US" sz="2400" dirty="0"/>
          </a:p>
        </p:txBody>
      </p:sp>
    </p:spTree>
    <p:extLst>
      <p:ext uri="{BB962C8B-B14F-4D97-AF65-F5344CB8AC3E}">
        <p14:creationId xmlns:p14="http://schemas.microsoft.com/office/powerpoint/2010/main" val="1467113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b="1" dirty="0" smtClean="0">
                <a:solidFill>
                  <a:srgbClr val="FF0000"/>
                </a:solidFill>
              </a:rPr>
              <a:t>Вештачење-кривични истражни предмет</a:t>
            </a:r>
            <a:endParaRPr lang="en-US" sz="3200" b="1" dirty="0">
              <a:solidFill>
                <a:srgbClr val="FF0000"/>
              </a:solidFill>
            </a:endParaRPr>
          </a:p>
        </p:txBody>
      </p:sp>
      <p:sp>
        <p:nvSpPr>
          <p:cNvPr id="3" name="Content Placeholder 2"/>
          <p:cNvSpPr>
            <a:spLocks noGrp="1"/>
          </p:cNvSpPr>
          <p:nvPr>
            <p:ph idx="1"/>
          </p:nvPr>
        </p:nvSpPr>
        <p:spPr/>
        <p:txBody>
          <a:bodyPr>
            <a:normAutofit/>
          </a:bodyPr>
          <a:lstStyle/>
          <a:p>
            <a:r>
              <a:rPr lang="sr-Cyrl-RS" sz="2800" dirty="0" smtClean="0"/>
              <a:t>По наредби, Комисија вештака треба да се изјасни о околностима стоматолошке интервенције над малолетним пацијентом, те да се изјасни да ли је при пружању лекарске помоћи лекар применио очигледно неподобно средство или очигледно неподобан начин лечења, да ли је у радњама лекара било несавесног поступања, те да ли су те радње проузроковале погоршање здравственог стања, односно да ли је смрт пацијента у узрочно – последичној вези са радњама пријављених лекара?</a:t>
            </a:r>
            <a:endParaRPr lang="en-US" sz="2800" dirty="0"/>
          </a:p>
        </p:txBody>
      </p:sp>
    </p:spTree>
    <p:extLst>
      <p:ext uri="{BB962C8B-B14F-4D97-AF65-F5344CB8AC3E}">
        <p14:creationId xmlns:p14="http://schemas.microsoft.com/office/powerpoint/2010/main" val="33088230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налаз</a:t>
            </a:r>
            <a:endParaRPr lang="en-US" dirty="0"/>
          </a:p>
        </p:txBody>
      </p:sp>
      <p:sp>
        <p:nvSpPr>
          <p:cNvPr id="3" name="Content Placeholder 2"/>
          <p:cNvSpPr>
            <a:spLocks noGrp="1"/>
          </p:cNvSpPr>
          <p:nvPr>
            <p:ph idx="1"/>
          </p:nvPr>
        </p:nvSpPr>
        <p:spPr/>
        <p:txBody>
          <a:bodyPr>
            <a:normAutofit/>
          </a:bodyPr>
          <a:lstStyle/>
          <a:p>
            <a:r>
              <a:rPr lang="sr-Cyrl-RS" sz="2800" dirty="0" smtClean="0"/>
              <a:t>У достављеним списима су следећа </a:t>
            </a:r>
            <a:r>
              <a:rPr lang="sr-Cyrl-RS" sz="2800" dirty="0" err="1" smtClean="0"/>
              <a:t>судскомедицинска</a:t>
            </a:r>
            <a:r>
              <a:rPr lang="sr-Cyrl-RS" sz="2800" dirty="0" smtClean="0"/>
              <a:t> документа:</a:t>
            </a:r>
          </a:p>
          <a:p>
            <a:r>
              <a:rPr lang="sr-Cyrl-RS" sz="2800" dirty="0" smtClean="0"/>
              <a:t>Записник здравствене инспекције</a:t>
            </a:r>
          </a:p>
          <a:p>
            <a:r>
              <a:rPr lang="sr-Cyrl-RS" sz="2800" dirty="0" smtClean="0"/>
              <a:t>Извештај петочлане комисије здравствене установе у којој је интервенција извршена</a:t>
            </a:r>
          </a:p>
          <a:p>
            <a:r>
              <a:rPr lang="sr-Cyrl-RS" sz="2800" dirty="0" smtClean="0"/>
              <a:t>Извештај организационе јединице здравствене установе у којој је интервенција извршена</a:t>
            </a:r>
          </a:p>
          <a:p>
            <a:r>
              <a:rPr lang="sr-Cyrl-RS" sz="2800" dirty="0" smtClean="0"/>
              <a:t>Стоматолошки картон пацијент</a:t>
            </a:r>
            <a:r>
              <a:rPr lang="sr-Cyrl-RS" sz="2800" dirty="0"/>
              <a:t>а</a:t>
            </a:r>
            <a:endParaRPr lang="en-US" sz="2800" dirty="0"/>
          </a:p>
        </p:txBody>
      </p:sp>
    </p:spTree>
    <p:extLst>
      <p:ext uri="{BB962C8B-B14F-4D97-AF65-F5344CB8AC3E}">
        <p14:creationId xmlns:p14="http://schemas.microsoft.com/office/powerpoint/2010/main" val="1002390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налаз</a:t>
            </a:r>
            <a:endParaRPr lang="en-US" dirty="0"/>
          </a:p>
        </p:txBody>
      </p:sp>
      <p:sp>
        <p:nvSpPr>
          <p:cNvPr id="3" name="Content Placeholder 2"/>
          <p:cNvSpPr>
            <a:spLocks noGrp="1"/>
          </p:cNvSpPr>
          <p:nvPr>
            <p:ph idx="1"/>
          </p:nvPr>
        </p:nvSpPr>
        <p:spPr/>
        <p:txBody>
          <a:bodyPr>
            <a:normAutofit/>
          </a:bodyPr>
          <a:lstStyle/>
          <a:p>
            <a:r>
              <a:rPr lang="sr-Cyrl-RS" sz="2800" dirty="0" smtClean="0"/>
              <a:t>За потпуно сагледавање свих чињеница у спису недостају:</a:t>
            </a:r>
          </a:p>
          <a:p>
            <a:r>
              <a:rPr lang="sr-Cyrl-RS" sz="2800" dirty="0" smtClean="0"/>
              <a:t>Историја болести здравствене установе у којој је дете </a:t>
            </a:r>
            <a:r>
              <a:rPr lang="sr-Cyrl-RS" sz="2800" dirty="0" err="1" smtClean="0"/>
              <a:t>хоспитализавано</a:t>
            </a:r>
            <a:endParaRPr lang="sr-Cyrl-RS" sz="2800" dirty="0" smtClean="0"/>
          </a:p>
          <a:p>
            <a:r>
              <a:rPr lang="sr-Cyrl-RS" sz="2800" dirty="0" smtClean="0"/>
              <a:t>Отпусна листа здравствене установе у којој је дете хоспитализовано и умрло</a:t>
            </a:r>
          </a:p>
          <a:p>
            <a:r>
              <a:rPr lang="sr-Cyrl-RS" sz="2800" dirty="0" smtClean="0"/>
              <a:t>Отпусна листа здравствене установе у којој је дете пре стоматолошке интервенције било хоспитализовано и упућено на стоматолошко лечење</a:t>
            </a:r>
            <a:endParaRPr lang="en-US" sz="2800" dirty="0"/>
          </a:p>
        </p:txBody>
      </p:sp>
    </p:spTree>
    <p:extLst>
      <p:ext uri="{BB962C8B-B14F-4D97-AF65-F5344CB8AC3E}">
        <p14:creationId xmlns:p14="http://schemas.microsoft.com/office/powerpoint/2010/main" val="2347331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Релевантне медицинске чињенице из приложеног судског списа</a:t>
            </a:r>
            <a:endParaRPr lang="en-US" sz="3200" dirty="0"/>
          </a:p>
        </p:txBody>
      </p:sp>
      <p:sp>
        <p:nvSpPr>
          <p:cNvPr id="3" name="Content Placeholder 2"/>
          <p:cNvSpPr>
            <a:spLocks noGrp="1"/>
          </p:cNvSpPr>
          <p:nvPr>
            <p:ph idx="1"/>
          </p:nvPr>
        </p:nvSpPr>
        <p:spPr/>
        <p:txBody>
          <a:bodyPr>
            <a:normAutofit fontScale="92500" lnSpcReduction="20000"/>
          </a:bodyPr>
          <a:lstStyle/>
          <a:p>
            <a:r>
              <a:rPr lang="sr-Cyrl-RS" sz="2800" dirty="0" smtClean="0"/>
              <a:t>Малолетни пацијент стар 10 година био је дете са посебним потребама о коме се старала мајка. </a:t>
            </a:r>
            <a:endParaRPr lang="en-US" sz="2800" dirty="0" smtClean="0"/>
          </a:p>
          <a:p>
            <a:r>
              <a:rPr lang="sr-Cyrl-RS" sz="2800" dirty="0" smtClean="0"/>
              <a:t>На основу списа види се да је дечак некомуникативан, одаје утисак тешке менталне ретардације.</a:t>
            </a:r>
            <a:endParaRPr lang="en-US" sz="2800" dirty="0" smtClean="0"/>
          </a:p>
          <a:p>
            <a:r>
              <a:rPr lang="sr-Cyrl-RS" sz="2800" dirty="0" smtClean="0"/>
              <a:t> Лечио се на многим клиникама са дијагнозом </a:t>
            </a:r>
            <a:r>
              <a:rPr lang="sr-Latn-RS" sz="2800" i="1" dirty="0" err="1" smtClean="0"/>
              <a:t>Syndroma</a:t>
            </a:r>
            <a:r>
              <a:rPr lang="sr-Latn-RS" sz="2800" i="1" dirty="0" smtClean="0"/>
              <a:t> </a:t>
            </a:r>
            <a:r>
              <a:rPr lang="sr-Latn-RS" sz="2800" i="1" dirty="0" err="1" smtClean="0"/>
              <a:t>Lennox</a:t>
            </a:r>
            <a:r>
              <a:rPr lang="sr-Latn-RS" sz="2800" i="1" dirty="0" smtClean="0"/>
              <a:t> </a:t>
            </a:r>
            <a:r>
              <a:rPr lang="sr-Latn-RS" sz="2800" i="1" dirty="0" err="1" smtClean="0"/>
              <a:t>Gastaut</a:t>
            </a:r>
            <a:r>
              <a:rPr lang="sr-Latn-RS" sz="2800" i="1" dirty="0" smtClean="0"/>
              <a:t> </a:t>
            </a:r>
            <a:r>
              <a:rPr lang="sr-Latn-RS" sz="2800" i="1" dirty="0" err="1" smtClean="0"/>
              <a:t>Neurofibromatosis</a:t>
            </a:r>
            <a:r>
              <a:rPr lang="sr-Latn-RS" sz="2800" i="1" dirty="0" smtClean="0"/>
              <a:t> RPM. </a:t>
            </a:r>
            <a:endParaRPr lang="en-US" sz="2800" i="1" dirty="0" smtClean="0"/>
          </a:p>
          <a:p>
            <a:r>
              <a:rPr lang="sr-Cyrl-RS" sz="2800" dirty="0" smtClean="0"/>
              <a:t>Лежи на левом боку у принудном положају због тешке </a:t>
            </a:r>
            <a:r>
              <a:rPr lang="sr-Cyrl-RS" sz="2800" dirty="0" err="1" smtClean="0"/>
              <a:t>тораколумбалне</a:t>
            </a:r>
            <a:r>
              <a:rPr lang="sr-Cyrl-RS" sz="2800" dirty="0" smtClean="0"/>
              <a:t> </a:t>
            </a:r>
            <a:r>
              <a:rPr lang="sr-Cyrl-RS" sz="2800" dirty="0" err="1" smtClean="0"/>
              <a:t>сколиозе</a:t>
            </a:r>
            <a:r>
              <a:rPr lang="sr-Cyrl-RS" sz="2800" dirty="0" smtClean="0"/>
              <a:t> са повременим невољним покретима. </a:t>
            </a:r>
            <a:endParaRPr lang="en-US" sz="2800" dirty="0" smtClean="0"/>
          </a:p>
          <a:p>
            <a:r>
              <a:rPr lang="sr-Cyrl-RS" sz="2800" dirty="0" smtClean="0"/>
              <a:t>Често болује од упале плућа, бронхитиса, </a:t>
            </a:r>
            <a:r>
              <a:rPr lang="sr-Cyrl-RS" sz="2800" dirty="0" err="1" smtClean="0"/>
              <a:t>уринарних</a:t>
            </a:r>
            <a:r>
              <a:rPr lang="sr-Cyrl-RS" sz="2800" dirty="0" smtClean="0"/>
              <a:t> инфекција. </a:t>
            </a:r>
            <a:endParaRPr lang="en-US" sz="2800" dirty="0" smtClean="0"/>
          </a:p>
          <a:p>
            <a:r>
              <a:rPr lang="sr-Cyrl-RS" sz="2800" dirty="0" smtClean="0"/>
              <a:t>Последњи пут је био болестан недељу дана пре </a:t>
            </a:r>
            <a:r>
              <a:rPr lang="sr-Cyrl-RS" sz="2800" dirty="0" err="1" smtClean="0"/>
              <a:t>хоспитализације</a:t>
            </a:r>
            <a:r>
              <a:rPr lang="sr-Cyrl-RS" sz="2800" dirty="0" smtClean="0"/>
              <a:t>.</a:t>
            </a:r>
            <a:endParaRPr lang="en-US" sz="2800" dirty="0"/>
          </a:p>
        </p:txBody>
      </p:sp>
    </p:spTree>
    <p:extLst>
      <p:ext uri="{BB962C8B-B14F-4D97-AF65-F5344CB8AC3E}">
        <p14:creationId xmlns:p14="http://schemas.microsoft.com/office/powerpoint/2010/main" val="5931280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a:t>Релевантне медицинске чињенице из приложеног судског списа</a:t>
            </a:r>
            <a:endParaRPr lang="en-US" sz="3200" dirty="0"/>
          </a:p>
        </p:txBody>
      </p:sp>
      <p:sp>
        <p:nvSpPr>
          <p:cNvPr id="3" name="Content Placeholder 2"/>
          <p:cNvSpPr>
            <a:spLocks noGrp="1"/>
          </p:cNvSpPr>
          <p:nvPr>
            <p:ph idx="1"/>
          </p:nvPr>
        </p:nvSpPr>
        <p:spPr>
          <a:xfrm>
            <a:off x="1069848" y="2121408"/>
            <a:ext cx="10058400" cy="4736592"/>
          </a:xfrm>
        </p:spPr>
        <p:txBody>
          <a:bodyPr>
            <a:normAutofit lnSpcReduction="10000"/>
          </a:bodyPr>
          <a:lstStyle/>
          <a:p>
            <a:r>
              <a:rPr lang="sr-Cyrl-RS" sz="2800" dirty="0" smtClean="0"/>
              <a:t>Дете се у пратњи мајке јавља са специјалистичким упутом због зубобоље. </a:t>
            </a:r>
          </a:p>
          <a:p>
            <a:r>
              <a:rPr lang="sr-Cyrl-RS" sz="2800" dirty="0" smtClean="0"/>
              <a:t>Након прегледа од стране окривљене </a:t>
            </a:r>
            <a:r>
              <a:rPr lang="sr-Cyrl-RS" sz="2800" dirty="0" err="1" smtClean="0"/>
              <a:t>индикује</a:t>
            </a:r>
            <a:r>
              <a:rPr lang="sr-Cyrl-RS" sz="2800" dirty="0" smtClean="0"/>
              <a:t> се вађење три зуба у општој анестезији што мајка одбија. На инсистирање мајке </a:t>
            </a:r>
            <a:r>
              <a:rPr lang="sr-Cyrl-RS" sz="2800" dirty="0" err="1" smtClean="0"/>
              <a:t>приступљено</a:t>
            </a:r>
            <a:r>
              <a:rPr lang="sr-Cyrl-RS" sz="2800" dirty="0" smtClean="0"/>
              <a:t> је давању локалне анестезије.</a:t>
            </a:r>
          </a:p>
          <a:p>
            <a:r>
              <a:rPr lang="sr-Cyrl-RS" sz="2800" dirty="0" smtClean="0"/>
              <a:t>Мајка држи дете заједно са сестром . Након наглог померања главе игла се одваја од шприца. </a:t>
            </a:r>
          </a:p>
          <a:p>
            <a:r>
              <a:rPr lang="sr-Cyrl-RS" sz="2800" dirty="0" smtClean="0"/>
              <a:t>Како није било јасно да ли је игла аспирирана или прогутана дете се одмах упућује у специјализовану здравствену установу-клинику ради лечења.</a:t>
            </a:r>
          </a:p>
          <a:p>
            <a:endParaRPr lang="en-US" dirty="0"/>
          </a:p>
        </p:txBody>
      </p:sp>
    </p:spTree>
    <p:extLst>
      <p:ext uri="{BB962C8B-B14F-4D97-AF65-F5344CB8AC3E}">
        <p14:creationId xmlns:p14="http://schemas.microsoft.com/office/powerpoint/2010/main" val="19614298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0"/>
            <a:ext cx="10058400" cy="1635617"/>
          </a:xfrm>
        </p:spPr>
        <p:txBody>
          <a:bodyPr>
            <a:normAutofit/>
          </a:bodyPr>
          <a:lstStyle/>
          <a:p>
            <a:r>
              <a:rPr lang="sr-Cyrl-RS" sz="3200" dirty="0"/>
              <a:t>Релевантне медицинске чињенице из приложеног судског списа</a:t>
            </a:r>
            <a:endParaRPr lang="en-US" sz="3200" dirty="0"/>
          </a:p>
        </p:txBody>
      </p:sp>
      <p:sp>
        <p:nvSpPr>
          <p:cNvPr id="3" name="Content Placeholder 2"/>
          <p:cNvSpPr>
            <a:spLocks noGrp="1"/>
          </p:cNvSpPr>
          <p:nvPr>
            <p:ph idx="1"/>
          </p:nvPr>
        </p:nvSpPr>
        <p:spPr>
          <a:xfrm>
            <a:off x="167425" y="1365161"/>
            <a:ext cx="10960823" cy="4807039"/>
          </a:xfrm>
        </p:spPr>
        <p:txBody>
          <a:bodyPr>
            <a:noAutofit/>
          </a:bodyPr>
          <a:lstStyle/>
          <a:p>
            <a:r>
              <a:rPr lang="sr-Cyrl-RS" sz="2800" dirty="0" smtClean="0"/>
              <a:t>На клиници </a:t>
            </a:r>
            <a:r>
              <a:rPr lang="sr-Cyrl-RS" sz="2800" dirty="0" err="1" smtClean="0"/>
              <a:t>ларингоскопским</a:t>
            </a:r>
            <a:r>
              <a:rPr lang="sr-Cyrl-RS" sz="2800" dirty="0" smtClean="0"/>
              <a:t> прегледом није нађена игла те је начињен РТГ снимак. </a:t>
            </a:r>
          </a:p>
          <a:p>
            <a:r>
              <a:rPr lang="sr-Cyrl-RS" sz="2800" dirty="0" smtClean="0"/>
              <a:t>Игла се налази у почетним деловима </a:t>
            </a:r>
            <a:r>
              <a:rPr lang="sr-Cyrl-RS" sz="2800" dirty="0" err="1" smtClean="0"/>
              <a:t>дигестивног</a:t>
            </a:r>
            <a:r>
              <a:rPr lang="sr-Cyrl-RS" sz="2800" dirty="0" smtClean="0"/>
              <a:t> система то јест да је прогутана.</a:t>
            </a:r>
          </a:p>
          <a:p>
            <a:r>
              <a:rPr lang="sr-Cyrl-RS" sz="2800" dirty="0" smtClean="0"/>
              <a:t>Одмах након тога се дете у пратњи два лекара упућује на клинику за ОРЛ.</a:t>
            </a:r>
          </a:p>
          <a:p>
            <a:r>
              <a:rPr lang="sr-Cyrl-RS" sz="2800" dirty="0" smtClean="0"/>
              <a:t>У општој анестезији урађена је </a:t>
            </a:r>
            <a:r>
              <a:rPr lang="sr-Cyrl-RS" sz="2800" dirty="0" err="1" smtClean="0"/>
              <a:t>директоскопија</a:t>
            </a:r>
            <a:r>
              <a:rPr lang="sr-Cyrl-RS" sz="2800" dirty="0" smtClean="0"/>
              <a:t>, </a:t>
            </a:r>
            <a:r>
              <a:rPr lang="sr-Cyrl-RS" sz="2800" dirty="0" err="1" smtClean="0"/>
              <a:t>езофагоскопија</a:t>
            </a:r>
            <a:r>
              <a:rPr lang="sr-Cyrl-RS" sz="2800" dirty="0" smtClean="0"/>
              <a:t> и </a:t>
            </a:r>
            <a:r>
              <a:rPr lang="sr-Cyrl-RS" sz="2800" dirty="0" err="1" smtClean="0"/>
              <a:t>трахеобронхоскопија</a:t>
            </a:r>
            <a:r>
              <a:rPr lang="sr-Cyrl-RS" sz="2800" dirty="0" smtClean="0"/>
              <a:t> при чему игла није нађена</a:t>
            </a:r>
          </a:p>
          <a:p>
            <a:r>
              <a:rPr lang="sr-Cyrl-RS" sz="2800" dirty="0" smtClean="0"/>
              <a:t>Дете се премешта у специјализовану здравствену установу на одељење абдоминалне хирургије.</a:t>
            </a:r>
          </a:p>
          <a:p>
            <a:r>
              <a:rPr lang="sr-Cyrl-RS" sz="2800" b="1" dirty="0" smtClean="0"/>
              <a:t>Два дана након пријема детету је постављен гипс на десну ногу због прелома десне бутне кости!!!!!</a:t>
            </a:r>
          </a:p>
        </p:txBody>
      </p:sp>
    </p:spTree>
    <p:extLst>
      <p:ext uri="{BB962C8B-B14F-4D97-AF65-F5344CB8AC3E}">
        <p14:creationId xmlns:p14="http://schemas.microsoft.com/office/powerpoint/2010/main" val="38893555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a:t>Релевантне медицинске чињенице из приложеног судског списа</a:t>
            </a:r>
            <a:endParaRPr lang="en-US" sz="3200" dirty="0"/>
          </a:p>
        </p:txBody>
      </p:sp>
      <p:sp>
        <p:nvSpPr>
          <p:cNvPr id="3" name="Content Placeholder 2"/>
          <p:cNvSpPr>
            <a:spLocks noGrp="1"/>
          </p:cNvSpPr>
          <p:nvPr>
            <p:ph idx="1"/>
          </p:nvPr>
        </p:nvSpPr>
        <p:spPr/>
        <p:txBody>
          <a:bodyPr>
            <a:noAutofit/>
          </a:bodyPr>
          <a:lstStyle/>
          <a:p>
            <a:r>
              <a:rPr lang="sr-Cyrl-RS" sz="2400" dirty="0" smtClean="0"/>
              <a:t>Четвртог дана од пријема дете се премешта на Одељење интензивне хируршке терапије.</a:t>
            </a:r>
          </a:p>
          <a:p>
            <a:r>
              <a:rPr lang="sr-Cyrl-RS" sz="2400" dirty="0" smtClean="0"/>
              <a:t>Разлог за то је погоршање општег стања, респираторна </a:t>
            </a:r>
            <a:r>
              <a:rPr lang="sr-Cyrl-RS" sz="2400" dirty="0" err="1" smtClean="0"/>
              <a:t>инсуфицијенција</a:t>
            </a:r>
            <a:r>
              <a:rPr lang="sr-Cyrl-RS" sz="2400" dirty="0" smtClean="0"/>
              <a:t> и фебрилно стање.</a:t>
            </a:r>
          </a:p>
          <a:p>
            <a:r>
              <a:rPr lang="sr-Cyrl-RS" sz="2400" dirty="0" smtClean="0"/>
              <a:t>Пети дан дете је </a:t>
            </a:r>
            <a:r>
              <a:rPr lang="sr-Cyrl-RS" sz="2400" dirty="0" err="1" smtClean="0"/>
              <a:t>интубирано</a:t>
            </a:r>
            <a:r>
              <a:rPr lang="sr-Cyrl-RS" sz="2400" dirty="0" smtClean="0"/>
              <a:t> због </a:t>
            </a:r>
            <a:r>
              <a:rPr lang="sr-Cyrl-RS" sz="2400" dirty="0" err="1" smtClean="0"/>
              <a:t>продубљења</a:t>
            </a:r>
            <a:r>
              <a:rPr lang="sr-Cyrl-RS" sz="2400" dirty="0" smtClean="0"/>
              <a:t> респираторне </a:t>
            </a:r>
            <a:r>
              <a:rPr lang="sr-Cyrl-RS" sz="2400" dirty="0" err="1" smtClean="0"/>
              <a:t>инсуфицијенције</a:t>
            </a:r>
            <a:r>
              <a:rPr lang="sr-Cyrl-RS" sz="2400" dirty="0"/>
              <a:t> </a:t>
            </a:r>
            <a:r>
              <a:rPr lang="sr-Cyrl-RS" sz="2400" dirty="0" smtClean="0"/>
              <a:t>и прикључено на механичку вентилацију.</a:t>
            </a:r>
          </a:p>
          <a:p>
            <a:r>
              <a:rPr lang="sr-Cyrl-RS" sz="2400" dirty="0" smtClean="0"/>
              <a:t>Шести дан пласира се торакални дрен у леви </a:t>
            </a:r>
            <a:r>
              <a:rPr lang="sr-Cyrl-RS" sz="2400" dirty="0" err="1" smtClean="0"/>
              <a:t>плеурални</a:t>
            </a:r>
            <a:r>
              <a:rPr lang="sr-Cyrl-RS" sz="2400" dirty="0" smtClean="0"/>
              <a:t> простор и добија се 140 </a:t>
            </a:r>
            <a:r>
              <a:rPr lang="sr-Cyrl-RS" sz="2400" dirty="0" err="1" smtClean="0"/>
              <a:t>мл</a:t>
            </a:r>
            <a:r>
              <a:rPr lang="sr-Cyrl-RS" sz="2400" dirty="0" smtClean="0"/>
              <a:t> садржаја.</a:t>
            </a:r>
          </a:p>
          <a:p>
            <a:r>
              <a:rPr lang="sr-Cyrl-RS" sz="2400" dirty="0" smtClean="0"/>
              <a:t>Стање се постепено погоршава.</a:t>
            </a:r>
          </a:p>
          <a:p>
            <a:r>
              <a:rPr lang="sr-Cyrl-RS" sz="2400" b="1" dirty="0" smtClean="0"/>
              <a:t>Седми дан дете столицом избацује иглу која је показана мајци. Претходних дана је </a:t>
            </a:r>
            <a:r>
              <a:rPr lang="sr-Cyrl-RS" sz="2400" b="1" dirty="0" err="1" smtClean="0"/>
              <a:t>назогастричном</a:t>
            </a:r>
            <a:r>
              <a:rPr lang="sr-Cyrl-RS" sz="2400" b="1" dirty="0" smtClean="0"/>
              <a:t> сондом започет унос течности.</a:t>
            </a:r>
            <a:endParaRPr lang="en-US" sz="2400" b="1" dirty="0"/>
          </a:p>
        </p:txBody>
      </p:sp>
    </p:spTree>
    <p:extLst>
      <p:ext uri="{BB962C8B-B14F-4D97-AF65-F5344CB8AC3E}">
        <p14:creationId xmlns:p14="http://schemas.microsoft.com/office/powerpoint/2010/main" val="1858119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a:t>Релевантне медицинске чињенице из приложеног судског списа</a:t>
            </a:r>
            <a:endParaRPr lang="en-US" sz="3200" dirty="0"/>
          </a:p>
        </p:txBody>
      </p:sp>
      <p:sp>
        <p:nvSpPr>
          <p:cNvPr id="3" name="Content Placeholder 2"/>
          <p:cNvSpPr>
            <a:spLocks noGrp="1"/>
          </p:cNvSpPr>
          <p:nvPr>
            <p:ph idx="1"/>
          </p:nvPr>
        </p:nvSpPr>
        <p:spPr/>
        <p:txBody>
          <a:bodyPr>
            <a:normAutofit/>
          </a:bodyPr>
          <a:lstStyle/>
          <a:p>
            <a:r>
              <a:rPr lang="sr-Cyrl-RS" sz="2400" dirty="0" smtClean="0"/>
              <a:t>Осми дан </a:t>
            </a:r>
            <a:r>
              <a:rPr lang="sr-Cyrl-RS" sz="2400" dirty="0" err="1" smtClean="0"/>
              <a:t>палсира</a:t>
            </a:r>
            <a:r>
              <a:rPr lang="sr-Cyrl-RS" sz="2400" dirty="0" smtClean="0"/>
              <a:t> се и у десни </a:t>
            </a:r>
            <a:r>
              <a:rPr lang="sr-Cyrl-RS" sz="2400" dirty="0" err="1" smtClean="0"/>
              <a:t>плеурални</a:t>
            </a:r>
            <a:r>
              <a:rPr lang="sr-Cyrl-RS" sz="2400" dirty="0" smtClean="0"/>
              <a:t> простор торакални дрен на који се добија 300 </a:t>
            </a:r>
            <a:r>
              <a:rPr lang="sr-Cyrl-RS" sz="2400" dirty="0" err="1" smtClean="0"/>
              <a:t>мл</a:t>
            </a:r>
            <a:r>
              <a:rPr lang="sr-Cyrl-RS" sz="2400" dirty="0" smtClean="0"/>
              <a:t> садржаја али то не утиче на побољшање гасне размене.</a:t>
            </a:r>
          </a:p>
          <a:p>
            <a:r>
              <a:rPr lang="sr-Cyrl-RS" sz="2400" dirty="0" smtClean="0"/>
              <a:t>Стање се и даље погоршава.</a:t>
            </a:r>
          </a:p>
          <a:p>
            <a:r>
              <a:rPr lang="sr-Cyrl-RS" sz="2400" dirty="0" smtClean="0"/>
              <a:t>Постепено се развија </a:t>
            </a:r>
            <a:r>
              <a:rPr lang="sr-Cyrl-RS" sz="2400" dirty="0" err="1" smtClean="0"/>
              <a:t>иктерус</a:t>
            </a:r>
            <a:r>
              <a:rPr lang="sr-Cyrl-RS" sz="2400" dirty="0" smtClean="0"/>
              <a:t> са лабораторијским знацима попуштања јетрине функције.</a:t>
            </a:r>
          </a:p>
          <a:p>
            <a:r>
              <a:rPr lang="sr-Cyrl-RS" sz="2400" dirty="0" smtClean="0"/>
              <a:t>Развија се </a:t>
            </a:r>
            <a:r>
              <a:rPr lang="sr-Cyrl-RS" sz="2400" dirty="0" err="1" smtClean="0"/>
              <a:t>мултиорганска</a:t>
            </a:r>
            <a:r>
              <a:rPr lang="sr-Cyrl-RS" sz="2400" dirty="0" smtClean="0"/>
              <a:t> </a:t>
            </a:r>
            <a:r>
              <a:rPr lang="sr-Cyrl-RS" sz="2400" dirty="0" err="1" smtClean="0"/>
              <a:t>инсуфицијенција</a:t>
            </a:r>
            <a:r>
              <a:rPr lang="sr-Cyrl-RS" sz="2400" dirty="0" smtClean="0"/>
              <a:t>, </a:t>
            </a:r>
            <a:r>
              <a:rPr lang="sr-Cyrl-RS" sz="2400" dirty="0" err="1" smtClean="0"/>
              <a:t>дисеминована</a:t>
            </a:r>
            <a:r>
              <a:rPr lang="sr-Cyrl-RS" sz="2400" dirty="0" smtClean="0"/>
              <a:t> </a:t>
            </a:r>
            <a:r>
              <a:rPr lang="sr-Cyrl-RS" sz="2400" dirty="0" err="1" smtClean="0"/>
              <a:t>интраваскуларна</a:t>
            </a:r>
            <a:r>
              <a:rPr lang="sr-Cyrl-RS" sz="2400" dirty="0" smtClean="0"/>
              <a:t> коагулација и </a:t>
            </a:r>
            <a:r>
              <a:rPr lang="sr-Cyrl-RS" sz="2400" dirty="0" err="1" smtClean="0"/>
              <a:t>адултни</a:t>
            </a:r>
            <a:r>
              <a:rPr lang="sr-Cyrl-RS" sz="2400" dirty="0" smtClean="0"/>
              <a:t> респираторни </a:t>
            </a:r>
            <a:r>
              <a:rPr lang="sr-Cyrl-RS" sz="2400" dirty="0" err="1" smtClean="0"/>
              <a:t>дистрес</a:t>
            </a:r>
            <a:r>
              <a:rPr lang="sr-Cyrl-RS" sz="2400" dirty="0" smtClean="0"/>
              <a:t>.</a:t>
            </a:r>
          </a:p>
          <a:p>
            <a:r>
              <a:rPr lang="sr-Cyrl-RS" sz="2400" b="1" dirty="0" smtClean="0"/>
              <a:t>Деветог дана дете умире. Мајка одбија обдукцију.</a:t>
            </a:r>
          </a:p>
          <a:p>
            <a:endParaRPr lang="en-US" sz="2400" b="1" dirty="0"/>
          </a:p>
        </p:txBody>
      </p:sp>
    </p:spTree>
    <p:extLst>
      <p:ext uri="{BB962C8B-B14F-4D97-AF65-F5344CB8AC3E}">
        <p14:creationId xmlns:p14="http://schemas.microsoft.com/office/powerpoint/2010/main" val="17069111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Wood Type</Template>
  <TotalTime>565</TotalTime>
  <Words>1263</Words>
  <Application>Microsoft Office PowerPoint</Application>
  <PresentationFormat>Widescreen</PresentationFormat>
  <Paragraphs>81</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Cambria</vt:lpstr>
      <vt:lpstr>Rockwell</vt:lpstr>
      <vt:lpstr>Rockwell Condensed</vt:lpstr>
      <vt:lpstr>Wingdings</vt:lpstr>
      <vt:lpstr>Wood Type</vt:lpstr>
      <vt:lpstr>     ГРЕШКЕ У ЛЕЧЕЊУ И КРИВИЧНА ОДГОВОРНОСТ СТОМАТОЛОГА  примери   </vt:lpstr>
      <vt:lpstr>Вештачење-кривични истражни предмет</vt:lpstr>
      <vt:lpstr>налаз</vt:lpstr>
      <vt:lpstr>налаз</vt:lpstr>
      <vt:lpstr>Релевантне медицинске чињенице из приложеног судског списа</vt:lpstr>
      <vt:lpstr>Релевантне медицинске чињенице из приложеног судског списа</vt:lpstr>
      <vt:lpstr>Релевантне медицинске чињенице из приложеног судског списа</vt:lpstr>
      <vt:lpstr>Релевантне медицинске чињенице из приложеног судског списа</vt:lpstr>
      <vt:lpstr>Релевантне медицинске чињенице из приложеног судског списа</vt:lpstr>
      <vt:lpstr>Дискусија анализа медицинских налаза и судских списа кроз стручне ставове</vt:lpstr>
      <vt:lpstr>анализа медицинских налаза и судских списа кроз стручне ставове</vt:lpstr>
      <vt:lpstr>Дискусија анализа медицинских налаза и судских списа кроз стручне ставове</vt:lpstr>
      <vt:lpstr>анализа медицинских налаза и судских списа кроз стручне ставове</vt:lpstr>
      <vt:lpstr>анализа медицинских налаза и судских списа кроз стручне ставове</vt:lpstr>
      <vt:lpstr>анализа медицинских налаза и судских списа кроз стручне ставове</vt:lpstr>
      <vt:lpstr>закључак</vt:lpstr>
      <vt:lpstr>коментар</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Правни аспекти</dc:title>
  <dc:creator>Suzana Matejic</dc:creator>
  <cp:lastModifiedBy>Suzana Matejic</cp:lastModifiedBy>
  <cp:revision>51</cp:revision>
  <dcterms:created xsi:type="dcterms:W3CDTF">2015-02-05T17:56:46Z</dcterms:created>
  <dcterms:modified xsi:type="dcterms:W3CDTF">2017-11-12T11:48:21Z</dcterms:modified>
</cp:coreProperties>
</file>